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1" r:id="rId3"/>
    <p:sldId id="262" r:id="rId4"/>
    <p:sldId id="264" r:id="rId5"/>
    <p:sldId id="263" r:id="rId6"/>
    <p:sldId id="272" r:id="rId7"/>
    <p:sldId id="271" r:id="rId8"/>
    <p:sldId id="273" r:id="rId9"/>
    <p:sldId id="269" r:id="rId10"/>
    <p:sldId id="275" r:id="rId11"/>
    <p:sldId id="265" r:id="rId12"/>
    <p:sldId id="270" r:id="rId13"/>
    <p:sldId id="274" r:id="rId14"/>
    <p:sldId id="268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53F7"/>
    <a:srgbClr val="E60000"/>
    <a:srgbClr val="FF9900"/>
    <a:srgbClr val="0678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orconsult.no\dfs\NOR\oppdrag\Sandvika\511\13\5111370\5%20Arbeidsdokumenter\Oppsummering%20resultater%20rev%202609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lønnsomhet!$B$3</c:f>
              <c:strCache>
                <c:ptCount val="1"/>
                <c:pt idx="0">
                  <c:v>Uten tiltak</c:v>
                </c:pt>
              </c:strCache>
            </c:strRef>
          </c:tx>
          <c:spPr>
            <a:solidFill>
              <a:srgbClr val="1953F7"/>
            </a:solidFill>
          </c:spPr>
          <c:cat>
            <c:strRef>
              <c:f>lønnsomhet!$A$4:$A$9</c:f>
              <c:strCache>
                <c:ptCount val="6"/>
                <c:pt idx="0">
                  <c:v>Murgårder, 1800-tallet</c:v>
                </c:pt>
                <c:pt idx="1">
                  <c:v>Tømmerhus, før 1900</c:v>
                </c:pt>
                <c:pt idx="2">
                  <c:v>Eneboliger, 1900 - 1940</c:v>
                </c:pt>
                <c:pt idx="3">
                  <c:v>Førkrigs leiegård</c:v>
                </c:pt>
                <c:pt idx="4">
                  <c:v>Boligblokk, 1950-1970</c:v>
                </c:pt>
                <c:pt idx="5">
                  <c:v>Husbankhus, 1950-1970</c:v>
                </c:pt>
              </c:strCache>
            </c:strRef>
          </c:cat>
          <c:val>
            <c:numRef>
              <c:f>lønnsomhet!$B$4:$B$9</c:f>
              <c:numCache>
                <c:formatCode>General</c:formatCode>
                <c:ptCount val="6"/>
                <c:pt idx="0">
                  <c:v>426</c:v>
                </c:pt>
                <c:pt idx="1">
                  <c:v>549</c:v>
                </c:pt>
                <c:pt idx="2">
                  <c:v>419</c:v>
                </c:pt>
                <c:pt idx="3">
                  <c:v>273</c:v>
                </c:pt>
                <c:pt idx="4">
                  <c:v>268</c:v>
                </c:pt>
                <c:pt idx="5">
                  <c:v>252</c:v>
                </c:pt>
              </c:numCache>
            </c:numRef>
          </c:val>
        </c:ser>
        <c:ser>
          <c:idx val="1"/>
          <c:order val="1"/>
          <c:tx>
            <c:strRef>
              <c:f>lønnsomhet!$C$3</c:f>
              <c:strCache>
                <c:ptCount val="1"/>
                <c:pt idx="0">
                  <c:v>Tiltak uten hensyn til vern</c:v>
                </c:pt>
              </c:strCache>
            </c:strRef>
          </c:tx>
          <c:spPr>
            <a:solidFill>
              <a:srgbClr val="E60000"/>
            </a:solidFill>
          </c:spPr>
          <c:cat>
            <c:strRef>
              <c:f>lønnsomhet!$A$4:$A$9</c:f>
              <c:strCache>
                <c:ptCount val="6"/>
                <c:pt idx="0">
                  <c:v>Murgårder, 1800-tallet</c:v>
                </c:pt>
                <c:pt idx="1">
                  <c:v>Tømmerhus, før 1900</c:v>
                </c:pt>
                <c:pt idx="2">
                  <c:v>Eneboliger, 1900 - 1940</c:v>
                </c:pt>
                <c:pt idx="3">
                  <c:v>Førkrigs leiegård</c:v>
                </c:pt>
                <c:pt idx="4">
                  <c:v>Boligblokk, 1950-1970</c:v>
                </c:pt>
                <c:pt idx="5">
                  <c:v>Husbankhus, 1950-1970</c:v>
                </c:pt>
              </c:strCache>
            </c:strRef>
          </c:cat>
          <c:val>
            <c:numRef>
              <c:f>lønnsomhet!$C$4:$C$9</c:f>
              <c:numCache>
                <c:formatCode>General</c:formatCode>
                <c:ptCount val="6"/>
                <c:pt idx="0">
                  <c:v>96</c:v>
                </c:pt>
                <c:pt idx="1">
                  <c:v>100</c:v>
                </c:pt>
                <c:pt idx="2">
                  <c:v>98</c:v>
                </c:pt>
                <c:pt idx="3">
                  <c:v>96</c:v>
                </c:pt>
                <c:pt idx="4">
                  <c:v>95</c:v>
                </c:pt>
                <c:pt idx="5">
                  <c:v>106</c:v>
                </c:pt>
              </c:numCache>
            </c:numRef>
          </c:val>
        </c:ser>
        <c:ser>
          <c:idx val="2"/>
          <c:order val="2"/>
          <c:tx>
            <c:strRef>
              <c:f>lønnsomhet!$D$3</c:f>
              <c:strCache>
                <c:ptCount val="1"/>
                <c:pt idx="0">
                  <c:v>Tiltak med hensyn til vern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lønnsomhet!$A$4:$A$9</c:f>
              <c:strCache>
                <c:ptCount val="6"/>
                <c:pt idx="0">
                  <c:v>Murgårder, 1800-tallet</c:v>
                </c:pt>
                <c:pt idx="1">
                  <c:v>Tømmerhus, før 1900</c:v>
                </c:pt>
                <c:pt idx="2">
                  <c:v>Eneboliger, 1900 - 1940</c:v>
                </c:pt>
                <c:pt idx="3">
                  <c:v>Førkrigs leiegård</c:v>
                </c:pt>
                <c:pt idx="4">
                  <c:v>Boligblokk, 1950-1970</c:v>
                </c:pt>
                <c:pt idx="5">
                  <c:v>Husbankhus, 1950-1970</c:v>
                </c:pt>
              </c:strCache>
            </c:strRef>
          </c:cat>
          <c:val>
            <c:numRef>
              <c:f>lønnsomhet!$D$4:$D$9</c:f>
              <c:numCache>
                <c:formatCode>0</c:formatCode>
                <c:ptCount val="6"/>
                <c:pt idx="0" formatCode="General">
                  <c:v>164</c:v>
                </c:pt>
                <c:pt idx="1">
                  <c:v>146</c:v>
                </c:pt>
                <c:pt idx="2">
                  <c:v>141</c:v>
                </c:pt>
                <c:pt idx="3">
                  <c:v>147</c:v>
                </c:pt>
                <c:pt idx="4">
                  <c:v>122</c:v>
                </c:pt>
                <c:pt idx="5">
                  <c:v>125</c:v>
                </c:pt>
              </c:numCache>
            </c:numRef>
          </c:val>
        </c:ser>
        <c:ser>
          <c:idx val="3"/>
          <c:order val="3"/>
          <c:tx>
            <c:strRef>
              <c:f>lønnsomhet!$E$3</c:f>
              <c:strCache>
                <c:ptCount val="1"/>
                <c:pt idx="0">
                  <c:v>Tiltak med hensyn til vern alternativ 2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lønnsomhet!$A$4:$A$9</c:f>
              <c:strCache>
                <c:ptCount val="6"/>
                <c:pt idx="0">
                  <c:v>Murgårder, 1800-tallet</c:v>
                </c:pt>
                <c:pt idx="1">
                  <c:v>Tømmerhus, før 1900</c:v>
                </c:pt>
                <c:pt idx="2">
                  <c:v>Eneboliger, 1900 - 1940</c:v>
                </c:pt>
                <c:pt idx="3">
                  <c:v>Førkrigs leiegård</c:v>
                </c:pt>
                <c:pt idx="4">
                  <c:v>Boligblokk, 1950-1970</c:v>
                </c:pt>
                <c:pt idx="5">
                  <c:v>Husbankhus, 1950-1970</c:v>
                </c:pt>
              </c:strCache>
            </c:strRef>
          </c:cat>
          <c:val>
            <c:numRef>
              <c:f>lønnsomhet!$E$4:$E$9</c:f>
              <c:numCache>
                <c:formatCode>General</c:formatCode>
                <c:ptCount val="6"/>
                <c:pt idx="0" formatCode="0">
                  <c:v>153</c:v>
                </c:pt>
                <c:pt idx="3">
                  <c:v>142</c:v>
                </c:pt>
                <c:pt idx="5">
                  <c:v>140</c:v>
                </c:pt>
              </c:numCache>
            </c:numRef>
          </c:val>
        </c:ser>
        <c:axId val="74897280"/>
        <c:axId val="76801536"/>
      </c:barChart>
      <c:catAx>
        <c:axId val="74897280"/>
        <c:scaling>
          <c:orientation val="minMax"/>
        </c:scaling>
        <c:axPos val="b"/>
        <c:majorTickMark val="none"/>
        <c:tickLblPos val="nextTo"/>
        <c:crossAx val="76801536"/>
        <c:crosses val="autoZero"/>
        <c:auto val="1"/>
        <c:lblAlgn val="ctr"/>
        <c:lblOffset val="100"/>
      </c:catAx>
      <c:valAx>
        <c:axId val="768015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489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96705416569948"/>
          <c:y val="0.40292162877959797"/>
          <c:w val="0.29039601660421582"/>
          <c:h val="0.19415674244080422"/>
        </c:manualLayout>
      </c:layout>
    </c:legend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E07E0-E719-49B7-B598-9A5BD657EC3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97D78C8-2E5D-4335-906E-18E28554FFBB}">
      <dgm:prSet phldrT="[Tex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” 1kWh spart er bedre enn 1 kWh produsert”</a:t>
          </a:r>
          <a:endParaRPr lang="nb-NO" dirty="0">
            <a:solidFill>
              <a:schemeClr val="tx1"/>
            </a:solidFill>
          </a:endParaRPr>
        </a:p>
      </dgm:t>
    </dgm:pt>
    <dgm:pt modelId="{789D8524-D80E-4455-AFE7-161BAA05B52A}" type="parTrans" cxnId="{3454EEAB-4E36-4C50-83A6-9CE27B015739}">
      <dgm:prSet/>
      <dgm:spPr/>
      <dgm:t>
        <a:bodyPr/>
        <a:lstStyle/>
        <a:p>
          <a:endParaRPr lang="nb-NO"/>
        </a:p>
      </dgm:t>
    </dgm:pt>
    <dgm:pt modelId="{F3D5BACC-484E-410D-9754-9218EF96CA45}" type="sibTrans" cxnId="{3454EEAB-4E36-4C50-83A6-9CE27B015739}">
      <dgm:prSet/>
      <dgm:spPr/>
      <dgm:t>
        <a:bodyPr/>
        <a:lstStyle/>
        <a:p>
          <a:endParaRPr lang="nb-NO"/>
        </a:p>
      </dgm:t>
    </dgm:pt>
    <dgm:pt modelId="{228C0453-B8F2-4E50-893E-5713E7777781}">
      <dgm:prSet phldrT="[Tex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La boligeier avgjøre</a:t>
          </a:r>
          <a:endParaRPr lang="nb-NO" dirty="0">
            <a:solidFill>
              <a:schemeClr val="tx1"/>
            </a:solidFill>
          </a:endParaRPr>
        </a:p>
      </dgm:t>
    </dgm:pt>
    <dgm:pt modelId="{792B9440-791F-401B-ACF5-2B0C19957D13}" type="parTrans" cxnId="{CD34F7BC-574F-48E9-BB04-02CD5C75CD5A}">
      <dgm:prSet/>
      <dgm:spPr/>
      <dgm:t>
        <a:bodyPr/>
        <a:lstStyle/>
        <a:p>
          <a:endParaRPr lang="nb-NO"/>
        </a:p>
      </dgm:t>
    </dgm:pt>
    <dgm:pt modelId="{8CA34D36-3E4B-429F-9328-C4A1BF22105C}" type="sibTrans" cxnId="{CD34F7BC-574F-48E9-BB04-02CD5C75CD5A}">
      <dgm:prSet/>
      <dgm:spPr/>
      <dgm:t>
        <a:bodyPr/>
        <a:lstStyle/>
        <a:p>
          <a:endParaRPr lang="nb-NO"/>
        </a:p>
      </dgm:t>
    </dgm:pt>
    <dgm:pt modelId="{0C967DDC-3DD6-4426-9A6F-DC59F40B1F11}" type="pres">
      <dgm:prSet presAssocID="{908E07E0-E719-49B7-B598-9A5BD657EC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95FF3C4-3F28-4EF1-BC83-6AA82BFC952E}" type="pres">
      <dgm:prSet presAssocID="{908E07E0-E719-49B7-B598-9A5BD657EC37}" presName="ribbon" presStyleLbl="node1" presStyleIdx="0" presStyleCnt="1"/>
      <dgm:spPr/>
    </dgm:pt>
    <dgm:pt modelId="{26F68584-2E5B-4CA6-9998-F03994F1E82D}" type="pres">
      <dgm:prSet presAssocID="{908E07E0-E719-49B7-B598-9A5BD657EC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807AC2-7AAF-4B75-88A8-5726AC4539D7}" type="pres">
      <dgm:prSet presAssocID="{908E07E0-E719-49B7-B598-9A5BD657EC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6711BB37-67A2-4C3A-B1CB-83B429D586F3}" type="presOf" srcId="{228C0453-B8F2-4E50-893E-5713E7777781}" destId="{80807AC2-7AAF-4B75-88A8-5726AC4539D7}" srcOrd="0" destOrd="0" presId="urn:microsoft.com/office/officeart/2005/8/layout/arrow6"/>
    <dgm:cxn modelId="{CD34F7BC-574F-48E9-BB04-02CD5C75CD5A}" srcId="{908E07E0-E719-49B7-B598-9A5BD657EC37}" destId="{228C0453-B8F2-4E50-893E-5713E7777781}" srcOrd="1" destOrd="0" parTransId="{792B9440-791F-401B-ACF5-2B0C19957D13}" sibTransId="{8CA34D36-3E4B-429F-9328-C4A1BF22105C}"/>
    <dgm:cxn modelId="{3454EEAB-4E36-4C50-83A6-9CE27B015739}" srcId="{908E07E0-E719-49B7-B598-9A5BD657EC37}" destId="{F97D78C8-2E5D-4335-906E-18E28554FFBB}" srcOrd="0" destOrd="0" parTransId="{789D8524-D80E-4455-AFE7-161BAA05B52A}" sibTransId="{F3D5BACC-484E-410D-9754-9218EF96CA45}"/>
    <dgm:cxn modelId="{1536D73C-5C18-4A4A-8291-031D9F441E59}" type="presOf" srcId="{F97D78C8-2E5D-4335-906E-18E28554FFBB}" destId="{26F68584-2E5B-4CA6-9998-F03994F1E82D}" srcOrd="0" destOrd="0" presId="urn:microsoft.com/office/officeart/2005/8/layout/arrow6"/>
    <dgm:cxn modelId="{814EF3CE-29AB-4948-B413-B676EEB2A3B2}" type="presOf" srcId="{908E07E0-E719-49B7-B598-9A5BD657EC37}" destId="{0C967DDC-3DD6-4426-9A6F-DC59F40B1F11}" srcOrd="0" destOrd="0" presId="urn:microsoft.com/office/officeart/2005/8/layout/arrow6"/>
    <dgm:cxn modelId="{8F43E45E-1B34-4BA3-9883-983EAC7DB0F7}" type="presParOf" srcId="{0C967DDC-3DD6-4426-9A6F-DC59F40B1F11}" destId="{F95FF3C4-3F28-4EF1-BC83-6AA82BFC952E}" srcOrd="0" destOrd="0" presId="urn:microsoft.com/office/officeart/2005/8/layout/arrow6"/>
    <dgm:cxn modelId="{A93CF0C0-4966-4513-A138-BF1C04D8438C}" type="presParOf" srcId="{0C967DDC-3DD6-4426-9A6F-DC59F40B1F11}" destId="{26F68584-2E5B-4CA6-9998-F03994F1E82D}" srcOrd="1" destOrd="0" presId="urn:microsoft.com/office/officeart/2005/8/layout/arrow6"/>
    <dgm:cxn modelId="{DCAAE418-E820-40E8-9F2B-B8DE383BFA4E}" type="presParOf" srcId="{0C967DDC-3DD6-4426-9A6F-DC59F40B1F11}" destId="{80807AC2-7AAF-4B75-88A8-5726AC4539D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5FF3C4-3F28-4EF1-BC83-6AA82BFC952E}">
      <dsp:nvSpPr>
        <dsp:cNvPr id="0" name=""/>
        <dsp:cNvSpPr/>
      </dsp:nvSpPr>
      <dsp:spPr>
        <a:xfrm>
          <a:off x="0" y="476627"/>
          <a:ext cx="7776864" cy="311074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68584-2E5B-4CA6-9998-F03994F1E82D}">
      <dsp:nvSpPr>
        <dsp:cNvPr id="0" name=""/>
        <dsp:cNvSpPr/>
      </dsp:nvSpPr>
      <dsp:spPr>
        <a:xfrm>
          <a:off x="933223" y="1021007"/>
          <a:ext cx="2566365" cy="15242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” 1kWh spart er bedre enn 1 kWh produsert”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933223" y="1021007"/>
        <a:ext cx="2566365" cy="1524265"/>
      </dsp:txXfrm>
    </dsp:sp>
    <dsp:sp modelId="{80807AC2-7AAF-4B75-88A8-5726AC4539D7}">
      <dsp:nvSpPr>
        <dsp:cNvPr id="0" name=""/>
        <dsp:cNvSpPr/>
      </dsp:nvSpPr>
      <dsp:spPr>
        <a:xfrm>
          <a:off x="3888432" y="1518726"/>
          <a:ext cx="3032976" cy="15242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La boligeier avgjøre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3888432" y="1518726"/>
        <a:ext cx="3032976" cy="152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0.30645</cdr:y>
    </cdr:from>
    <cdr:to>
      <cdr:x>0.91544</cdr:x>
      <cdr:y>0.51127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36704" y="1368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090893-CD25-44D1-B0D5-7C877E9807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4651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256BDE-2C00-4C5B-A9E0-7E7734F0A5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2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856D8-1BB9-4EE8-B586-53761EB3F586}" type="slidenum">
              <a:rPr lang="en-GB"/>
              <a:pPr/>
              <a:t>1</a:t>
            </a:fld>
            <a:endParaRPr lang="en-GB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 sz="2400"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CDB56A-1D2F-45BF-9B3D-D9A5EBA46DD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gradFill rotWithShape="1">
            <a:gsLst>
              <a:gs pos="0">
                <a:srgbClr val="339966"/>
              </a:gs>
              <a:gs pos="100000">
                <a:srgbClr val="FFFFFF"/>
              </a:gs>
            </a:gsLst>
            <a:lin ang="0" scaled="1"/>
          </a:gradFill>
        </p:spPr>
        <p:txBody>
          <a:bodyPr/>
          <a:lstStyle>
            <a:lvl1pPr>
              <a:defRPr sz="3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25621" name="Group 21"/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1">
              <a:gsLst>
                <a:gs pos="0">
                  <a:srgbClr val="067819">
                    <a:alpha val="78000"/>
                  </a:srgbClr>
                </a:gs>
                <a:gs pos="100000">
                  <a:srgbClr val="067819">
                    <a:gamma/>
                    <a:tint val="21961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hlink"/>
                </a:solidFill>
              </a:endParaRPr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hlink"/>
                </a:solidFill>
              </a:endParaRPr>
            </a:p>
          </p:txBody>
        </p:sp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accent2"/>
                </a:solidFill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hlink"/>
                </a:solidFill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accent2"/>
                </a:solidFill>
              </a:endParaRPr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accent2"/>
                </a:solidFill>
              </a:endParaRPr>
            </a:p>
          </p:txBody>
        </p:sp>
      </p:grpSp>
      <p:sp>
        <p:nvSpPr>
          <p:cNvPr id="25631" name="Text Box 31"/>
          <p:cNvSpPr txBox="1">
            <a:spLocks noChangeArrowheads="1"/>
          </p:cNvSpPr>
          <p:nvPr userDrawn="1"/>
        </p:nvSpPr>
        <p:spPr bwMode="auto">
          <a:xfrm>
            <a:off x="5508625" y="115888"/>
            <a:ext cx="340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Miljøanalyse Thomas Martinsen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4F25D-8956-4521-874F-5F328BE96CB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2D8A8-CE8C-410E-9A1A-3E9EBE2D57A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544465-8B17-4B7C-A22A-CB561D6F86F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FFE822-68EF-4526-AD94-C3C71922E3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4A5D4F-653D-433C-9DE3-230D1066382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C6251-F478-4267-804E-E52B6259B60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0FB021-2B1E-43F2-9122-A694B1479EC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1AEFB-0345-457B-AF18-D02E3445FB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545E42-072F-4220-B2CA-3FA64DED9F8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44385-7131-42FC-B00D-0866AD70329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76C2E0-AC4E-4411-A2BB-D6048091787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9900"/>
                </a:solidFill>
              </a:defRPr>
            </a:lvl1pPr>
          </a:lstStyle>
          <a:p>
            <a:r>
              <a:rPr lang="en-GB"/>
              <a:t>thomas_martinsen@hotmail.com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9900"/>
                </a:solidFill>
                <a:latin typeface="Arial Black" pitchFamily="34" charset="0"/>
              </a:defRPr>
            </a:lvl1pPr>
          </a:lstStyle>
          <a:p>
            <a:fld id="{0398BE7B-9C1E-4541-AD9C-13AC30D11970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1">
              <a:gsLst>
                <a:gs pos="0">
                  <a:srgbClr val="067819">
                    <a:alpha val="78000"/>
                  </a:srgbClr>
                </a:gs>
                <a:gs pos="100000">
                  <a:srgbClr val="067819">
                    <a:gamma/>
                    <a:tint val="21961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hlink"/>
                </a:solidFill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hlink"/>
                </a:solidFill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accent2"/>
                </a:solidFill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hlink"/>
                </a:solidFill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accent2"/>
                </a:solidFill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chemeClr val="accent2"/>
                </a:solidFill>
              </a:endParaRPr>
            </a:p>
          </p:txBody>
        </p:sp>
      </p:grp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4593" name="Text Box 17"/>
          <p:cNvSpPr txBox="1">
            <a:spLocks noChangeArrowheads="1"/>
          </p:cNvSpPr>
          <p:nvPr userDrawn="1"/>
        </p:nvSpPr>
        <p:spPr bwMode="auto">
          <a:xfrm>
            <a:off x="5292725" y="115888"/>
            <a:ext cx="340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Miljøanalyse Thomas Martinsen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thomas_martinsen@hotmail.com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0E1611B-58DE-4FFA-808F-812E5A3EE904}" type="slidenum">
              <a:rPr lang="en-GB"/>
              <a:pPr/>
              <a:t>1</a:t>
            </a:fld>
            <a:endParaRPr lang="en-GB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nb-NO" sz="3200" dirty="0" smtClean="0"/>
              <a:t>Energieffektivisering i eksisterende bygningsmasse – med og uten kulturminnehensyn</a:t>
            </a:r>
            <a:endParaRPr lang="en-GB" sz="3200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b-NO" sz="1800" dirty="0" smtClean="0"/>
          </a:p>
          <a:p>
            <a:r>
              <a:rPr lang="nb-NO" sz="1400" dirty="0" smtClean="0"/>
              <a:t>Norconsult A/S i samabeid med Miljøanalyse </a:t>
            </a:r>
          </a:p>
          <a:p>
            <a:endParaRPr lang="nb-NO" sz="1400" dirty="0" smtClean="0"/>
          </a:p>
          <a:p>
            <a:r>
              <a:rPr lang="nb-NO" sz="1400" dirty="0" smtClean="0"/>
              <a:t>Presentasjon på konferansen ”det grønneste huset” Oslo 5.09.2012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Levert energi kan reduseres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med varmepumpe kan vi komme ned på lavenerginivå</a:t>
            </a:r>
          </a:p>
          <a:p>
            <a:pPr lvl="1"/>
            <a:r>
              <a:rPr lang="nb-NO" dirty="0" smtClean="0"/>
              <a:t>Enova-studien konkluderer med at dette er lønnsomt</a:t>
            </a:r>
          </a:p>
          <a:p>
            <a:pPr lvl="1"/>
            <a:r>
              <a:rPr lang="nb-NO" dirty="0" smtClean="0"/>
              <a:t>Trolig ikke i samsvar med kulturminnevern i murgårder (bygårder)</a:t>
            </a:r>
          </a:p>
          <a:p>
            <a:endParaRPr lang="nb-NO" dirty="0" smtClean="0"/>
          </a:p>
          <a:p>
            <a:r>
              <a:rPr lang="nb-NO" dirty="0" smtClean="0"/>
              <a:t>ved bruk av bioenergi</a:t>
            </a:r>
          </a:p>
          <a:p>
            <a:pPr>
              <a:buNone/>
            </a:pPr>
            <a:endParaRPr lang="nb-NO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et samfunnsperspektiv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11" name="Diagram 10"/>
          <p:cNvGraphicFramePr/>
          <p:nvPr/>
        </p:nvGraphicFramePr>
        <p:xfrm>
          <a:off x="611560" y="1772816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Lønnsomhet for energieffektivisering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411760" y="4077072"/>
            <a:ext cx="1728192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2627784" y="429309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Regionalt</a:t>
            </a:r>
          </a:p>
          <a:p>
            <a:r>
              <a:rPr lang="nb-NO" dirty="0" smtClean="0"/>
              <a:t>f eks Bergen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2123728" y="3789040"/>
            <a:ext cx="367240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4427984" y="443711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Norge</a:t>
            </a:r>
            <a:endParaRPr lang="nb-NO" dirty="0"/>
          </a:p>
        </p:txBody>
      </p:sp>
      <p:sp>
        <p:nvSpPr>
          <p:cNvPr id="9" name="Oval 8"/>
          <p:cNvSpPr/>
          <p:nvPr/>
        </p:nvSpPr>
        <p:spPr>
          <a:xfrm>
            <a:off x="1835696" y="3429000"/>
            <a:ext cx="6840760" cy="2880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6444208" y="44371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Europa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12776"/>
            <a:ext cx="7020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3200" dirty="0" smtClean="0"/>
              <a:t>avhenger av hva annet vi gjør med energisystemet, </a:t>
            </a:r>
            <a:br>
              <a:rPr lang="nb-NO" sz="3200" dirty="0" smtClean="0"/>
            </a:br>
            <a:endParaRPr lang="nb-NO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92896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nb-NO" dirty="0" smtClean="0"/>
              <a:t>Kapasitet i det nasjonale nettet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1916832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inkludert:</a:t>
            </a:r>
            <a:endParaRPr lang="nb-NO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06896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nb-NO" dirty="0" smtClean="0"/>
              <a:t>Kapasitet på utveksling med utlandet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780928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nb-NO" dirty="0" smtClean="0"/>
              <a:t>Utbygging av fornybare energikilder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Veien videre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Innta en pro-aktiv rolle</a:t>
            </a:r>
          </a:p>
          <a:p>
            <a:endParaRPr lang="nb-NO" dirty="0" smtClean="0"/>
          </a:p>
          <a:p>
            <a:r>
              <a:rPr lang="nb-NO" dirty="0" smtClean="0"/>
              <a:t>Utredninger og veiledninger utarbeides på mindre aggregerte nivå</a:t>
            </a:r>
          </a:p>
          <a:p>
            <a:endParaRPr lang="nb-NO" dirty="0" smtClean="0"/>
          </a:p>
          <a:p>
            <a:r>
              <a:rPr lang="nb-NO" dirty="0" smtClean="0"/>
              <a:t>Pådriver for ny teknologi, for eksempel for isolasjon</a:t>
            </a:r>
          </a:p>
          <a:p>
            <a:endParaRPr lang="nb-NO" dirty="0" smtClean="0"/>
          </a:p>
          <a:p>
            <a:r>
              <a:rPr lang="nb-NO" smtClean="0"/>
              <a:t>Inngrep ved etablering av energiledelse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86200"/>
          </a:xfrm>
        </p:spPr>
        <p:txBody>
          <a:bodyPr/>
          <a:lstStyle/>
          <a:p>
            <a:r>
              <a:rPr lang="nb-NO" dirty="0" smtClean="0"/>
              <a:t>Vektlegging av kulturminnevern reduserer potensialet for energieffektivisering, men bedrer kostnadseffektiviteten</a:t>
            </a:r>
          </a:p>
          <a:p>
            <a:endParaRPr lang="nb-NO" dirty="0" smtClean="0"/>
          </a:p>
          <a:p>
            <a:r>
              <a:rPr lang="nb-NO" dirty="0" smtClean="0"/>
              <a:t>Regionalt kan den energien som frigjøres ha større verdi enn kostnadsberegningene tilsier</a:t>
            </a:r>
          </a:p>
          <a:p>
            <a:pPr>
              <a:buNone/>
            </a:pPr>
            <a:endParaRPr lang="nb-NO" dirty="0" smtClean="0"/>
          </a:p>
          <a:p>
            <a:r>
              <a:rPr lang="nb-NO" dirty="0" smtClean="0"/>
              <a:t>Nytten av å gjennomføre energieffektiviseringstiltak avhenger av de valg vi tar for andre deler av energisystemet, både individuelt, lokalt og nasjonalt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FE822-68EF-4526-AD94-C3C71922E3F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thomas_martinsen@hotmail.com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37BE2-E9B7-44DA-AC00-A989EEF64B8A}" type="slidenum">
              <a:rPr lang="en-GB"/>
              <a:pPr/>
              <a:t>2</a:t>
            </a:fld>
            <a:endParaRPr lang="en-GB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Innhold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Presentere</a:t>
            </a:r>
            <a:r>
              <a:rPr lang="en-GB" dirty="0" smtClean="0"/>
              <a:t> </a:t>
            </a:r>
            <a:r>
              <a:rPr lang="en-GB" dirty="0" err="1" smtClean="0"/>
              <a:t>hovedkonklusjoner</a:t>
            </a:r>
            <a:endParaRPr lang="nb-NO" dirty="0" smtClean="0"/>
          </a:p>
          <a:p>
            <a:pPr lvl="1"/>
            <a:r>
              <a:rPr lang="nb-NO" dirty="0" smtClean="0"/>
              <a:t>Potensial for energieffektivisering for et utvalg bygningstyper med og uten hensyn til kulturminnevern. Agregering til nasjonalt nivå.  </a:t>
            </a:r>
            <a:r>
              <a:rPr lang="nb-NO" b="1" dirty="0" smtClean="0"/>
              <a:t>	</a:t>
            </a:r>
          </a:p>
          <a:p>
            <a:pPr lvl="1"/>
            <a:endParaRPr lang="en-GB" dirty="0"/>
          </a:p>
          <a:p>
            <a:pPr lvl="1">
              <a:buFont typeface="Wingdings" pitchFamily="2" charset="2"/>
              <a:buNone/>
            </a:pPr>
            <a:endParaRPr lang="en-GB" dirty="0"/>
          </a:p>
          <a:p>
            <a:r>
              <a:rPr lang="en-GB" dirty="0" err="1" smtClean="0"/>
              <a:t>Diskutere</a:t>
            </a:r>
            <a:r>
              <a:rPr lang="en-GB" dirty="0" smtClean="0"/>
              <a:t> </a:t>
            </a:r>
            <a:r>
              <a:rPr lang="en-GB" dirty="0" err="1" smtClean="0"/>
              <a:t>kort</a:t>
            </a:r>
            <a:r>
              <a:rPr lang="en-GB" dirty="0" smtClean="0"/>
              <a:t> </a:t>
            </a:r>
            <a:r>
              <a:rPr lang="en-GB" dirty="0" err="1" smtClean="0"/>
              <a:t>resultatene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et </a:t>
            </a:r>
            <a:r>
              <a:rPr lang="en-GB" dirty="0" err="1" smtClean="0"/>
              <a:t>bredere</a:t>
            </a:r>
            <a:r>
              <a:rPr lang="en-GB" dirty="0" smtClean="0"/>
              <a:t> </a:t>
            </a:r>
            <a:r>
              <a:rPr lang="en-GB" dirty="0" err="1" smtClean="0"/>
              <a:t>perspektiv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501008"/>
            <a:ext cx="7677038" cy="18158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/>
              <a:t>Potensial for energieffektivisering fokuserer på </a:t>
            </a:r>
            <a:br>
              <a:rPr lang="nb-NO" sz="2800" dirty="0" smtClean="0"/>
            </a:br>
            <a:r>
              <a:rPr lang="nb-NO" sz="2800" dirty="0" smtClean="0"/>
              <a:t>selve bygningen i samsvar med </a:t>
            </a:r>
            <a:br>
              <a:rPr lang="nb-NO" sz="2800" dirty="0" smtClean="0"/>
            </a:br>
            <a:r>
              <a:rPr lang="nb-NO" sz="2800" dirty="0" smtClean="0"/>
              <a:t>byggeforskriften. Energimerkeordningen </a:t>
            </a:r>
            <a:br>
              <a:rPr lang="nb-NO" sz="2800" dirty="0" smtClean="0"/>
            </a:br>
            <a:r>
              <a:rPr lang="nb-NO" sz="2800" dirty="0" smtClean="0"/>
              <a:t>derimot fokuserer på levert energi.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41" t="6591" r="22110" b="63688"/>
          <a:stretch/>
        </p:blipFill>
        <p:spPr bwMode="auto">
          <a:xfrm rot="10800000">
            <a:off x="251520" y="4365104"/>
            <a:ext cx="2664296" cy="222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" name="Picture 24" descr="http://miljolare.no/fagstoff/by/bilder/kkk_19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163"/>
          <a:stretch/>
        </p:blipFill>
        <p:spPr bwMode="auto">
          <a:xfrm>
            <a:off x="6228184" y="1628800"/>
            <a:ext cx="2483530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99592"/>
          </a:xfrm>
        </p:spPr>
        <p:txBody>
          <a:bodyPr/>
          <a:lstStyle/>
          <a:p>
            <a:r>
              <a:rPr lang="nb-NO" dirty="0" smtClean="0"/>
              <a:t>Bygningskategorier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FE822-68EF-4526-AD94-C3C71922E3F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Bilde 1"/>
          <p:cNvPicPr/>
          <p:nvPr/>
        </p:nvPicPr>
        <p:blipFill rotWithShape="1">
          <a:blip r:embed="rId4" cstate="print"/>
          <a:srcRect l="-879" r="-879"/>
          <a:stretch/>
        </p:blipFill>
        <p:spPr bwMode="auto">
          <a:xfrm rot="5400000">
            <a:off x="287523" y="1664805"/>
            <a:ext cx="2304257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Bilde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916832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 l="57931" t="4638" b="32174"/>
          <a:stretch>
            <a:fillRect/>
          </a:stretch>
        </p:blipFill>
        <p:spPr bwMode="auto">
          <a:xfrm>
            <a:off x="6201125" y="4437112"/>
            <a:ext cx="2572541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lum bright="10000"/>
          </a:blip>
          <a:srcRect l="12563" r="26633" b="14768"/>
          <a:stretch>
            <a:fillRect/>
          </a:stretch>
        </p:blipFill>
        <p:spPr bwMode="auto">
          <a:xfrm>
            <a:off x="3275856" y="4293096"/>
            <a:ext cx="263597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00192" y="6093296"/>
            <a:ext cx="244827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Husbank hus 1950-1970</a:t>
            </a:r>
            <a:endParaRPr lang="nb-NO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6093296"/>
            <a:ext cx="244827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Boligblokker 1950-1970</a:t>
            </a:r>
            <a:endParaRPr lang="nb-NO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6165304"/>
            <a:ext cx="194421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Førkrigs leiegårder</a:t>
            </a:r>
            <a:endParaRPr lang="nb-NO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573013"/>
            <a:ext cx="22322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Murgårder 1800-tallet</a:t>
            </a:r>
            <a:endParaRPr lang="nb-NO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1628800"/>
            <a:ext cx="288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Panelte tømmerhus før 1900</a:t>
            </a:r>
            <a:endParaRPr lang="nb-NO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2200" y="3501008"/>
            <a:ext cx="22322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Eneboliger 1900-1940</a:t>
            </a:r>
            <a:endParaRPr lang="nb-NO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2924944"/>
            <a:ext cx="554461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dirty="0" smtClean="0"/>
              <a:t>Hvor mye reduseres det nasjonale potensialet for energieffektivisering dersom vi vektlegger kulturminnevern? </a:t>
            </a:r>
            <a:br>
              <a:rPr lang="nb-NO" sz="2400" dirty="0" smtClean="0"/>
            </a:br>
            <a:r>
              <a:rPr lang="nb-NO" sz="2400" dirty="0" smtClean="0"/>
              <a:t>Og, hva koster det?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899592" y="1916832"/>
          <a:ext cx="7704856" cy="4608512"/>
        </p:xfrm>
        <a:graphic>
          <a:graphicData uri="http://schemas.openxmlformats.org/presentationml/2006/ole">
            <p:oleObj spid="_x0000_s149511" name="Document" r:id="rId3" imgW="6282063" imgH="3020282" progId="Word.Document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Redusert energibesparelse ved vektlegging av kulturminnevern (nasjonalt estimat)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9752" y="4077072"/>
            <a:ext cx="1296144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91880" y="5661248"/>
            <a:ext cx="720080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4283968" y="2348880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(90 kWh/m</a:t>
            </a:r>
            <a:r>
              <a:rPr lang="nb-NO" sz="1200" baseline="30000" dirty="0" smtClean="0"/>
              <a:t>2 </a:t>
            </a:r>
            <a:r>
              <a:rPr lang="nb-NO" sz="1200" dirty="0" smtClean="0"/>
              <a:t> år)</a:t>
            </a:r>
            <a:endParaRPr lang="nb-NO" sz="1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5733256"/>
            <a:ext cx="251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 </a:t>
            </a:r>
            <a:r>
              <a:rPr lang="nb-NO" sz="1000" dirty="0" smtClean="0"/>
              <a:t>Verdier beregnet ut fra antall bygg registrert i SEFRAK registeret</a:t>
            </a:r>
            <a:endParaRPr lang="nb-NO" sz="1000" dirty="0"/>
          </a:p>
        </p:txBody>
      </p:sp>
      <p:sp>
        <p:nvSpPr>
          <p:cNvPr id="11" name="Oval 10"/>
          <p:cNvSpPr/>
          <p:nvPr/>
        </p:nvSpPr>
        <p:spPr>
          <a:xfrm>
            <a:off x="3563888" y="2420888"/>
            <a:ext cx="720080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4353894"/>
              </p:ext>
            </p:extLst>
          </p:nvPr>
        </p:nvGraphicFramePr>
        <p:xfrm>
          <a:off x="755576" y="1772816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Spesifikk energibehov - eksempelbygg  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55776" y="2852936"/>
            <a:ext cx="1080120" cy="244827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59832" y="3429000"/>
            <a:ext cx="295232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3848" y="3933056"/>
            <a:ext cx="3096344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75856" y="4149080"/>
            <a:ext cx="3024336" cy="7920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987824" y="4725144"/>
            <a:ext cx="504056" cy="64807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87624" y="4869160"/>
            <a:ext cx="201622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206084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kWh/m</a:t>
            </a:r>
            <a:r>
              <a:rPr lang="nb-NO" sz="1200" baseline="30000" dirty="0" smtClean="0"/>
              <a:t>2</a:t>
            </a:r>
            <a:endParaRPr lang="nb-NO" sz="1200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79512" y="4509120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4005064"/>
            <a:ext cx="23262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Nasjonal middelverdi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4509120"/>
            <a:ext cx="388843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Antar vi at bygget i dag ligger på den nasjonale middelverdien vil energibesparelsen bli omtrent halvert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16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Estimert boligareal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5656" y="2132853"/>
          <a:ext cx="6096000" cy="281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017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63353" marR="63353" marT="16425" marB="16425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22mill m</a:t>
                      </a:r>
                      <a:r>
                        <a:rPr lang="nb-NO" baseline="30000" dirty="0" smtClean="0"/>
                        <a:t>2</a:t>
                      </a:r>
                    </a:p>
                  </a:txBody>
                  <a:tcPr>
                    <a:noFill/>
                  </a:tcPr>
                </a:tc>
              </a:tr>
              <a:tr h="401701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Murgårder fra 1800-tallet</a:t>
                      </a:r>
                    </a:p>
                  </a:txBody>
                  <a:tcPr marL="63353" marR="63353" marT="16425" marB="164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2,8* – 3,7</a:t>
                      </a:r>
                      <a:endParaRPr lang="nb-NO" baseline="30000" dirty="0"/>
                    </a:p>
                  </a:txBody>
                  <a:tcPr>
                    <a:noFill/>
                  </a:tcPr>
                </a:tc>
              </a:tr>
              <a:tr h="401701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Panelte tømmerhus </a:t>
                      </a:r>
                    </a:p>
                  </a:txBody>
                  <a:tcPr marL="63353" marR="63353" marT="16425" marB="16425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0,8* – 3,5</a:t>
                      </a:r>
                      <a:endParaRPr lang="nb-NO" baseline="30000" dirty="0" smtClean="0"/>
                    </a:p>
                  </a:txBody>
                  <a:tcPr>
                    <a:noFill/>
                  </a:tcPr>
                </a:tc>
              </a:tr>
              <a:tr h="401701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Eneboliger 1900 - 1940</a:t>
                      </a:r>
                    </a:p>
                  </a:txBody>
                  <a:tcPr marL="63353" marR="63353" marT="16425" marB="16425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18</a:t>
                      </a:r>
                      <a:endParaRPr lang="nb-NO" baseline="30000" dirty="0" smtClean="0"/>
                    </a:p>
                  </a:txBody>
                  <a:tcPr>
                    <a:noFill/>
                  </a:tcPr>
                </a:tc>
              </a:tr>
              <a:tr h="401701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Førkrigs leiegårder</a:t>
                      </a:r>
                    </a:p>
                  </a:txBody>
                  <a:tcPr marL="63353" marR="63353" marT="16425" marB="16425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5</a:t>
                      </a:r>
                      <a:endParaRPr lang="nb-NO" baseline="30000" dirty="0" smtClean="0"/>
                    </a:p>
                  </a:txBody>
                  <a:tcPr>
                    <a:noFill/>
                  </a:tcPr>
                </a:tc>
              </a:tr>
              <a:tr h="401701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Boligblokker 1950 - 1970</a:t>
                      </a:r>
                    </a:p>
                  </a:txBody>
                  <a:tcPr marL="63353" marR="63353" marT="16425" marB="16425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11</a:t>
                      </a:r>
                      <a:endParaRPr lang="nb-NO" dirty="0"/>
                    </a:p>
                  </a:txBody>
                  <a:tcPr>
                    <a:noFill/>
                  </a:tcPr>
                </a:tc>
              </a:tr>
              <a:tr h="401701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Husbankhus 1950 - 1970</a:t>
                      </a:r>
                    </a:p>
                  </a:txBody>
                  <a:tcPr marL="63353" marR="63353" marT="16425" marB="16425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37</a:t>
                      </a:r>
                      <a:endParaRPr lang="nb-NO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9992" y="191683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mill m</a:t>
            </a:r>
            <a:r>
              <a:rPr lang="nb-NO" baseline="30000" dirty="0" smtClean="0"/>
              <a:t>2</a:t>
            </a:r>
          </a:p>
          <a:p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323528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200" i="1" dirty="0" smtClean="0"/>
              <a:t>Verdiene merket med * er beregnet ut fra antall i Sefrakregisteret og eksempelbyggets areal. For husbankhus er Husbankens statistikk lagt til grunn. De øvrige er beregnet ut fra SSBs statistikk over antall og størrelse.</a:t>
            </a:r>
            <a:endParaRPr lang="nb-NO" sz="1200" dirty="0"/>
          </a:p>
        </p:txBody>
      </p:sp>
      <p:sp>
        <p:nvSpPr>
          <p:cNvPr id="8" name="Oval 7"/>
          <p:cNvSpPr/>
          <p:nvPr/>
        </p:nvSpPr>
        <p:spPr>
          <a:xfrm>
            <a:off x="4427984" y="3284984"/>
            <a:ext cx="720080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4355976" y="4437112"/>
            <a:ext cx="720080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Redusert energibesparelse ved vektlegging av kulturminnevern (nasjonalt estimat)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4" y="1844824"/>
          <a:ext cx="8208913" cy="4104453"/>
        </p:xfrm>
        <a:graphic>
          <a:graphicData uri="http://schemas.openxmlformats.org/drawingml/2006/table">
            <a:tbl>
              <a:tblPr/>
              <a:tblGrid>
                <a:gridCol w="1908604"/>
                <a:gridCol w="1520136"/>
                <a:gridCol w="1581233"/>
                <a:gridCol w="1599470"/>
                <a:gridCol w="1599470"/>
              </a:tblGrid>
              <a:tr h="1382984">
                <a:tc>
                  <a:txBody>
                    <a:bodyPr/>
                    <a:lstStyle/>
                    <a:p>
                      <a:pPr marL="540385"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Byggkategori</a:t>
                      </a: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Spesifikk netto energi ved lavenergi</a:t>
                      </a:r>
                      <a:b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nb-NO" sz="1200" b="1" i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kWh/m² pr. år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Spesifikk netto energi ved </a:t>
                      </a:r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kultur-minnevern</a:t>
                      </a:r>
                      <a:r>
                        <a:rPr lang="nb-NO" sz="1200" b="1" i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200" b="1" i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kWh/m² pr. år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Redusert </a:t>
                      </a:r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energi-besparelse </a:t>
                      </a: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lavenergi</a:t>
                      </a:r>
                      <a:b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nb-NO" sz="1200" b="1" i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TWh/år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12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Redusert </a:t>
                      </a:r>
                      <a:r>
                        <a:rPr lang="nb-NO" sz="12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energi-besparelse  </a:t>
                      </a: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α + +</a:t>
                      </a:r>
                      <a:b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nb-NO" sz="1200" b="1" i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TWh/år</a:t>
                      </a:r>
                      <a:endParaRPr lang="nb-NO" sz="12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98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Murgårder fra 1800-tallet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0,4 / 0,2*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0,8 / 0,4*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98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Panelte tømmerhus 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0,1 / 0,04*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0,2 / 0,1*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98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Eneboliger 1900 - 1940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0,9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2,1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98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Førkrigs leiegårder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147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98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Boligblokker 1950 - 1970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122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398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Husbankhus 1950 - 1970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2,0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081">
                <a:tc>
                  <a:txBody>
                    <a:bodyPr/>
                    <a:lstStyle/>
                    <a:p>
                      <a:pPr marL="540385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Totalt</a:t>
                      </a: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endParaRPr lang="nb-NO" sz="12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endParaRPr lang="nb-NO" sz="12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2,8</a:t>
                      </a:r>
                    </a:p>
                  </a:txBody>
                  <a:tcPr marL="63353" marR="63353" marT="16425" marB="16425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60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353" marR="63353" marT="16425" marB="16425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156176" y="5661248"/>
            <a:ext cx="72008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7812360" y="5589240"/>
            <a:ext cx="72008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467544" y="5996226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i="1" dirty="0" smtClean="0"/>
              <a:t>Verdiene merket med * er beregnet ut fra antall i Sefrakregisteret og eksempelbyggets areal. For husbankhus er Husbankens statistikk lagt til grunn. α + + er av Arnstadutvalget definert til 30 kWh/m² pr. år.</a:t>
            </a:r>
            <a:endParaRPr lang="nb-NO" sz="1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20272" y="5877272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84168" y="2276872"/>
            <a:ext cx="93610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7812360" y="2204864"/>
            <a:ext cx="72008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92280" y="249289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80112" y="2852936"/>
            <a:ext cx="33843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Arial"/>
                <a:ea typeface="Calibri"/>
                <a:cs typeface="Times New Roman"/>
              </a:rPr>
              <a:t>α + + </a:t>
            </a:r>
            <a:r>
              <a:rPr lang="nb-NO" dirty="0" smtClean="0"/>
              <a:t>Krever andre energitiltak, for eksempel varmepumpe.</a:t>
            </a:r>
            <a:endParaRPr lang="nb-NO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5445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19" name="Oval 18"/>
          <p:cNvSpPr/>
          <p:nvPr/>
        </p:nvSpPr>
        <p:spPr>
          <a:xfrm>
            <a:off x="2987824" y="5445224"/>
            <a:ext cx="72008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4644008" y="5373216"/>
            <a:ext cx="72008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51920" y="5661248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7" grpId="0" animBg="1"/>
      <p:bldP spid="18" grpId="0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Enova - potensial og barrierestudie</a:t>
            </a:r>
            <a:br>
              <a:rPr lang="nb-NO" dirty="0" smtClean="0"/>
            </a:br>
            <a:r>
              <a:rPr lang="nb-NO" dirty="0" smtClean="0"/>
              <a:t> - energieffektivisering i norske bygg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					Energibruk	    Sparepotensial</a:t>
            </a:r>
          </a:p>
          <a:p>
            <a:pPr>
              <a:buNone/>
            </a:pPr>
            <a:r>
              <a:rPr lang="nb-NO" dirty="0" smtClean="0"/>
              <a:t>					kWh/m</a:t>
            </a:r>
            <a:r>
              <a:rPr lang="nb-NO" baseline="30000" dirty="0" smtClean="0"/>
              <a:t>2 </a:t>
            </a:r>
            <a:r>
              <a:rPr lang="nb-NO" dirty="0" smtClean="0"/>
              <a:t>år		TWh/år</a:t>
            </a:r>
          </a:p>
          <a:p>
            <a:endParaRPr lang="nb-NO" dirty="0" smtClean="0"/>
          </a:p>
          <a:p>
            <a:r>
              <a:rPr lang="nb-NO" dirty="0" smtClean="0"/>
              <a:t>Eneboliger fra før 1956		257 		5,6	</a:t>
            </a:r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 smtClean="0"/>
              <a:t>Eneboliger fra 1956 – 1970	180		1,8	</a:t>
            </a:r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 smtClean="0"/>
              <a:t>Leiligheter fra 1956 – 1970	198		0,6</a:t>
            </a:r>
          </a:p>
          <a:p>
            <a:endParaRPr lang="nb-NO" dirty="0" smtClean="0"/>
          </a:p>
          <a:p>
            <a:pPr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AEFB-0345-457B-AF18-D02E3445FBC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2360" y="335699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(0,9)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378904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(0,7)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42210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(0,4)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41" t="6591" r="22110" b="63688"/>
          <a:stretch/>
        </p:blipFill>
        <p:spPr bwMode="auto">
          <a:xfrm rot="10800000">
            <a:off x="251520" y="4365104"/>
            <a:ext cx="2664296" cy="222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5536" y="4509120"/>
            <a:ext cx="1877437" cy="1477328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Nedbetalt:</a:t>
            </a:r>
          </a:p>
          <a:p>
            <a:endParaRPr lang="nb-NO" dirty="0" smtClean="0"/>
          </a:p>
          <a:p>
            <a:r>
              <a:rPr lang="nb-NO" dirty="0" smtClean="0"/>
              <a:t>Lavenergi – aldri</a:t>
            </a:r>
          </a:p>
          <a:p>
            <a:endParaRPr lang="nb-NO" dirty="0" smtClean="0"/>
          </a:p>
          <a:p>
            <a:r>
              <a:rPr lang="nb-NO" dirty="0" smtClean="0"/>
              <a:t>Med vern – aldri</a:t>
            </a:r>
            <a:endParaRPr lang="nb-NO" dirty="0"/>
          </a:p>
        </p:txBody>
      </p:sp>
      <p:sp>
        <p:nvSpPr>
          <p:cNvPr id="30" name="TextBox 29"/>
          <p:cNvSpPr txBox="1"/>
          <p:nvPr/>
        </p:nvSpPr>
        <p:spPr>
          <a:xfrm>
            <a:off x="755576" y="4293096"/>
            <a:ext cx="2520280" cy="175432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sammen med rehabilitering:</a:t>
            </a:r>
          </a:p>
          <a:p>
            <a:endParaRPr lang="nb-NO" dirty="0" smtClean="0"/>
          </a:p>
          <a:p>
            <a:r>
              <a:rPr lang="nb-NO" dirty="0" smtClean="0"/>
              <a:t>Lavenergi – 14 år</a:t>
            </a:r>
          </a:p>
          <a:p>
            <a:endParaRPr lang="nb-NO" dirty="0" smtClean="0"/>
          </a:p>
          <a:p>
            <a:r>
              <a:rPr lang="nb-NO" dirty="0" smtClean="0"/>
              <a:t>Med vern – 9 år</a:t>
            </a:r>
            <a:endParaRPr lang="nb-NO" dirty="0"/>
          </a:p>
        </p:txBody>
      </p:sp>
      <p:pic>
        <p:nvPicPr>
          <p:cNvPr id="25" name="Picture 24" descr="http://miljolare.no/fagstoff/by/bilder/kkk_19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163"/>
          <a:stretch/>
        </p:blipFill>
        <p:spPr bwMode="auto">
          <a:xfrm>
            <a:off x="6228184" y="1628800"/>
            <a:ext cx="2483530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99592"/>
          </a:xfrm>
        </p:spPr>
        <p:txBody>
          <a:bodyPr/>
          <a:lstStyle/>
          <a:p>
            <a:r>
              <a:rPr lang="nb-NO" dirty="0" smtClean="0"/>
              <a:t>Er det lønnsomt?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thomas_martinsen@hotmail.com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FE822-68EF-4526-AD94-C3C71922E3F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Bilde 1"/>
          <p:cNvPicPr/>
          <p:nvPr/>
        </p:nvPicPr>
        <p:blipFill rotWithShape="1">
          <a:blip r:embed="rId4" cstate="print"/>
          <a:srcRect l="-879" r="-879"/>
          <a:stretch/>
        </p:blipFill>
        <p:spPr bwMode="auto">
          <a:xfrm rot="5400000">
            <a:off x="287523" y="1664805"/>
            <a:ext cx="2304257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Bilde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916832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 l="57931" t="4638" b="32174"/>
          <a:stretch>
            <a:fillRect/>
          </a:stretch>
        </p:blipFill>
        <p:spPr bwMode="auto">
          <a:xfrm>
            <a:off x="6201125" y="4437112"/>
            <a:ext cx="2572541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lum bright="10000"/>
          </a:blip>
          <a:srcRect l="12563" r="26633" b="14768"/>
          <a:stretch>
            <a:fillRect/>
          </a:stretch>
        </p:blipFill>
        <p:spPr bwMode="auto">
          <a:xfrm>
            <a:off x="3275856" y="4293096"/>
            <a:ext cx="263597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00192" y="6093296"/>
            <a:ext cx="244827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Husbank hus 1950-1970</a:t>
            </a:r>
            <a:endParaRPr lang="nb-NO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6093296"/>
            <a:ext cx="244827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Boligblokker 1950-1970</a:t>
            </a:r>
            <a:endParaRPr lang="nb-NO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6165304"/>
            <a:ext cx="194421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Førkrigs leiegårder</a:t>
            </a:r>
            <a:endParaRPr lang="nb-NO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573013"/>
            <a:ext cx="22322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Murgårder 1800-tallet</a:t>
            </a:r>
            <a:endParaRPr lang="nb-NO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1628800"/>
            <a:ext cx="288032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Panelte tømmerhus før 1900</a:t>
            </a:r>
            <a:endParaRPr lang="nb-NO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2200" y="3501008"/>
            <a:ext cx="22322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Eneboliger 1900-1940</a:t>
            </a:r>
            <a:endParaRPr lang="nb-NO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1916832"/>
            <a:ext cx="1928733" cy="1477328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Nedbetalt:</a:t>
            </a:r>
          </a:p>
          <a:p>
            <a:endParaRPr lang="nb-NO" dirty="0" smtClean="0"/>
          </a:p>
          <a:p>
            <a:r>
              <a:rPr lang="nb-NO" dirty="0" smtClean="0"/>
              <a:t>Lavenergi – aldri</a:t>
            </a:r>
          </a:p>
          <a:p>
            <a:endParaRPr lang="nb-NO" dirty="0" smtClean="0"/>
          </a:p>
          <a:p>
            <a:r>
              <a:rPr lang="nb-NO" dirty="0" smtClean="0"/>
              <a:t>Med vern – 20 år</a:t>
            </a:r>
            <a:endParaRPr lang="nb-NO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2492896"/>
            <a:ext cx="1967205" cy="1477328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Nedbetalt:</a:t>
            </a:r>
          </a:p>
          <a:p>
            <a:endParaRPr lang="nb-NO" dirty="0" smtClean="0"/>
          </a:p>
          <a:p>
            <a:r>
              <a:rPr lang="nb-NO" dirty="0" smtClean="0"/>
              <a:t>Lavenergi – 30 år</a:t>
            </a:r>
          </a:p>
          <a:p>
            <a:endParaRPr lang="nb-NO" dirty="0" smtClean="0"/>
          </a:p>
          <a:p>
            <a:r>
              <a:rPr lang="nb-NO" dirty="0" smtClean="0"/>
              <a:t>Med vern – 23 år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6516216" y="1916832"/>
            <a:ext cx="1928733" cy="1477328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Nedbetalt:</a:t>
            </a:r>
          </a:p>
          <a:p>
            <a:endParaRPr lang="nb-NO" dirty="0" smtClean="0"/>
          </a:p>
          <a:p>
            <a:r>
              <a:rPr lang="nb-NO" dirty="0" smtClean="0"/>
              <a:t>Lavenergi – aldri</a:t>
            </a:r>
          </a:p>
          <a:p>
            <a:endParaRPr lang="nb-NO" dirty="0" smtClean="0"/>
          </a:p>
          <a:p>
            <a:r>
              <a:rPr lang="nb-NO" dirty="0" smtClean="0"/>
              <a:t>Med vern – 19 år</a:t>
            </a:r>
            <a:endParaRPr lang="nb-NO" dirty="0"/>
          </a:p>
        </p:txBody>
      </p:sp>
      <p:sp>
        <p:nvSpPr>
          <p:cNvPr id="27" name="TextBox 26"/>
          <p:cNvSpPr txBox="1"/>
          <p:nvPr/>
        </p:nvSpPr>
        <p:spPr>
          <a:xfrm>
            <a:off x="3563888" y="4509120"/>
            <a:ext cx="1877437" cy="1477328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Nedbetalt:</a:t>
            </a:r>
          </a:p>
          <a:p>
            <a:endParaRPr lang="nb-NO" dirty="0" smtClean="0"/>
          </a:p>
          <a:p>
            <a:r>
              <a:rPr lang="nb-NO" dirty="0" smtClean="0"/>
              <a:t>Lavenergi – aldri</a:t>
            </a:r>
          </a:p>
          <a:p>
            <a:endParaRPr lang="nb-NO" dirty="0" smtClean="0"/>
          </a:p>
          <a:p>
            <a:r>
              <a:rPr lang="nb-NO" dirty="0" smtClean="0"/>
              <a:t>Med vern – aldri</a:t>
            </a:r>
            <a:endParaRPr lang="nb-NO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4437112"/>
            <a:ext cx="1877437" cy="1477328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Nedbetalt:</a:t>
            </a:r>
          </a:p>
          <a:p>
            <a:endParaRPr lang="nb-NO" dirty="0" smtClean="0"/>
          </a:p>
          <a:p>
            <a:r>
              <a:rPr lang="nb-NO" dirty="0" smtClean="0"/>
              <a:t>Lavenergi – aldri</a:t>
            </a:r>
          </a:p>
          <a:p>
            <a:endParaRPr lang="nb-NO" dirty="0" smtClean="0"/>
          </a:p>
          <a:p>
            <a:r>
              <a:rPr lang="nb-NO" dirty="0" smtClean="0"/>
              <a:t>Med vern – aldri</a:t>
            </a:r>
            <a:endParaRPr lang="nb-NO" dirty="0"/>
          </a:p>
        </p:txBody>
      </p:sp>
      <p:sp>
        <p:nvSpPr>
          <p:cNvPr id="29" name="TextBox 28"/>
          <p:cNvSpPr txBox="1"/>
          <p:nvPr/>
        </p:nvSpPr>
        <p:spPr>
          <a:xfrm>
            <a:off x="3995936" y="980728"/>
            <a:ext cx="4806765" cy="461665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/>
              <a:t>Vernehensyn øker lønnsomheten </a:t>
            </a:r>
            <a:endParaRPr lang="nb-NO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907704" y="1412776"/>
            <a:ext cx="2016224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96336" y="1556792"/>
            <a:ext cx="288032" cy="1440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555776" y="1556792"/>
            <a:ext cx="3384376" cy="4248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76056" y="1556792"/>
            <a:ext cx="1368152" cy="2088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1268760"/>
            <a:ext cx="576064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8000" dirty="0" smtClean="0"/>
              <a:t>Hvordan bruker vi denne innsikten?</a:t>
            </a:r>
            <a:endParaRPr lang="nb-NO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19" grpId="0" animBg="1"/>
      <p:bldP spid="20" grpId="0" animBg="1"/>
      <p:bldP spid="22" grpId="0" animBg="1"/>
      <p:bldP spid="27" grpId="0" animBg="1"/>
      <p:bldP spid="28" grpId="0" animBg="1"/>
      <p:bldP spid="29" grpId="0" animBg="1"/>
      <p:bldP spid="32" grpId="0" animBg="1"/>
    </p:bldLst>
  </p:timing>
</p:sld>
</file>

<file path=ppt/theme/theme1.xml><?xml version="1.0" encoding="utf-8"?>
<a:theme xmlns:a="http://schemas.openxmlformats.org/drawingml/2006/main" name="Miljøanalyse">
  <a:themeElements>
    <a:clrScheme name="Miljøanalys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Miljøanaly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ljøanalys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jøanalys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jøanalys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jøanalys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jøanalys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jøanalys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jøanalys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jøanalys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jøanalys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jøanalys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jøanalys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jøanalys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6684</TotalTime>
  <Words>646</Words>
  <Application>Microsoft Office PowerPoint</Application>
  <PresentationFormat>Skjermfremvisning (4:3)</PresentationFormat>
  <Paragraphs>201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Miljøanalyse</vt:lpstr>
      <vt:lpstr>Document</vt:lpstr>
      <vt:lpstr>Energieffektivisering i eksisterende bygningsmasse – med og uten kulturminnehensyn</vt:lpstr>
      <vt:lpstr>Innhold </vt:lpstr>
      <vt:lpstr>Bygningskategorier</vt:lpstr>
      <vt:lpstr>Redusert energibesparelse ved vektlegging av kulturminnevern (nasjonalt estimat)</vt:lpstr>
      <vt:lpstr>Spesifikk energibehov - eksempelbygg  </vt:lpstr>
      <vt:lpstr>Estimert boligareal</vt:lpstr>
      <vt:lpstr>Redusert energibesparelse ved vektlegging av kulturminnevern (nasjonalt estimat)</vt:lpstr>
      <vt:lpstr>Enova - potensial og barrierestudie  - energieffektivisering i norske bygg</vt:lpstr>
      <vt:lpstr>Er det lønnsomt?</vt:lpstr>
      <vt:lpstr>Levert energi kan reduseres</vt:lpstr>
      <vt:lpstr>I et samfunnsperspektiv</vt:lpstr>
      <vt:lpstr>Lønnsomhet for energieffektivisering</vt:lpstr>
      <vt:lpstr>Veien videre</vt:lpstr>
      <vt:lpstr>Oppsumering</vt:lpstr>
    </vt:vector>
  </TitlesOfParts>
  <Company>Institutt for Energiteknikk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Martinsen</dc:creator>
  <cp:lastModifiedBy>Erling Okkenhaug</cp:lastModifiedBy>
  <cp:revision>147</cp:revision>
  <dcterms:created xsi:type="dcterms:W3CDTF">2009-09-28T14:28:10Z</dcterms:created>
  <dcterms:modified xsi:type="dcterms:W3CDTF">2012-11-19T10:16:46Z</dcterms:modified>
</cp:coreProperties>
</file>