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docProps/custom.xml" ContentType="application/vnd.openxmlformats-officedocument.custom-properties+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diagrams/layout1.xml" ContentType="application/vnd.openxmlformats-officedocument.drawingml.diagramLayout+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5.xml" ContentType="application/vnd.openxmlformats-officedocument.presentationml.notesSl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diagrams/drawing1.xml" ContentType="application/vnd.ms-office.drawingml.diagramDrawing+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diagrams/quickStyle1.xml" ContentType="application/vnd.openxmlformats-officedocument.drawingml.diagramStyle+xml"/>
  <Override PartName="/ppt/notesSlides/notesSlide28.xml" ContentType="application/vnd.openxmlformats-officedocument.presentationml.notesSlide+xml"/>
  <Override PartName="/ppt/notesSlides/notesSlide3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ppt/notesSlides/notesSlide35.xml" ContentType="application/vnd.openxmlformats-officedocument.presentationml.notesSlide+xml"/>
  <Override PartName="/ppt/notesSlides/notesSlide4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42.xml" ContentType="application/vnd.openxmlformats-officedocument.presentationml.notesSlide+xml"/>
  <Default Extension="vml" ContentType="application/vnd.openxmlformats-officedocument.vmlDrawing"/>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4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notesSlides/notesSlide4.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Default Extension="xls" ContentType="application/vnd.ms-excel"/>
  <Default Extension="wmf" ContentType="image/x-wmf"/>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notesSlides/notesSlide14.xml" ContentType="application/vnd.openxmlformats-officedocument.presentationml.notesSlide+xml"/>
  <Override PartName="/ppt/notesSlides/notesSlide3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5" r:id="rId1"/>
  </p:sldMasterIdLst>
  <p:notesMasterIdLst>
    <p:notesMasterId r:id="rId48"/>
  </p:notesMasterIdLst>
  <p:sldIdLst>
    <p:sldId id="256" r:id="rId2"/>
    <p:sldId id="258" r:id="rId3"/>
    <p:sldId id="304" r:id="rId4"/>
    <p:sldId id="260" r:id="rId5"/>
    <p:sldId id="280" r:id="rId6"/>
    <p:sldId id="294" r:id="rId7"/>
    <p:sldId id="313" r:id="rId8"/>
    <p:sldId id="262" r:id="rId9"/>
    <p:sldId id="263" r:id="rId10"/>
    <p:sldId id="281" r:id="rId11"/>
    <p:sldId id="282" r:id="rId12"/>
    <p:sldId id="307" r:id="rId13"/>
    <p:sldId id="305" r:id="rId14"/>
    <p:sldId id="265" r:id="rId15"/>
    <p:sldId id="311" r:id="rId16"/>
    <p:sldId id="312" r:id="rId17"/>
    <p:sldId id="264" r:id="rId18"/>
    <p:sldId id="266" r:id="rId19"/>
    <p:sldId id="267" r:id="rId20"/>
    <p:sldId id="272" r:id="rId21"/>
    <p:sldId id="273" r:id="rId22"/>
    <p:sldId id="274" r:id="rId23"/>
    <p:sldId id="275" r:id="rId24"/>
    <p:sldId id="276" r:id="rId25"/>
    <p:sldId id="287" r:id="rId26"/>
    <p:sldId id="288" r:id="rId27"/>
    <p:sldId id="289" r:id="rId28"/>
    <p:sldId id="290" r:id="rId29"/>
    <p:sldId id="291" r:id="rId30"/>
    <p:sldId id="314" r:id="rId31"/>
    <p:sldId id="317" r:id="rId32"/>
    <p:sldId id="279" r:id="rId33"/>
    <p:sldId id="292" r:id="rId34"/>
    <p:sldId id="293" r:id="rId35"/>
    <p:sldId id="295" r:id="rId36"/>
    <p:sldId id="296" r:id="rId37"/>
    <p:sldId id="301" r:id="rId38"/>
    <p:sldId id="299" r:id="rId39"/>
    <p:sldId id="309" r:id="rId40"/>
    <p:sldId id="300" r:id="rId41"/>
    <p:sldId id="297" r:id="rId42"/>
    <p:sldId id="298" r:id="rId43"/>
    <p:sldId id="310" r:id="rId44"/>
    <p:sldId id="303" r:id="rId45"/>
    <p:sldId id="315" r:id="rId46"/>
    <p:sldId id="316" r:id="rId4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pitchFamily="34" charset="0"/>
        <a:ea typeface="+mn-ea"/>
        <a:cs typeface="+mn-cs"/>
      </a:defRPr>
    </a:lvl1pPr>
    <a:lvl2pPr marL="457200" algn="l" defTabSz="457200" rtl="0" fontAlgn="base">
      <a:spcBef>
        <a:spcPct val="0"/>
      </a:spcBef>
      <a:spcAft>
        <a:spcPct val="0"/>
      </a:spcAft>
      <a:defRPr kern="1200">
        <a:solidFill>
          <a:schemeClr val="tx1"/>
        </a:solidFill>
        <a:latin typeface="Arial" pitchFamily="34" charset="0"/>
        <a:ea typeface="+mn-ea"/>
        <a:cs typeface="+mn-cs"/>
      </a:defRPr>
    </a:lvl2pPr>
    <a:lvl3pPr marL="914400" algn="l" defTabSz="457200" rtl="0" fontAlgn="base">
      <a:spcBef>
        <a:spcPct val="0"/>
      </a:spcBef>
      <a:spcAft>
        <a:spcPct val="0"/>
      </a:spcAft>
      <a:defRPr kern="1200">
        <a:solidFill>
          <a:schemeClr val="tx1"/>
        </a:solidFill>
        <a:latin typeface="Arial" pitchFamily="34" charset="0"/>
        <a:ea typeface="+mn-ea"/>
        <a:cs typeface="+mn-cs"/>
      </a:defRPr>
    </a:lvl3pPr>
    <a:lvl4pPr marL="1371600" algn="l" defTabSz="457200" rtl="0" fontAlgn="base">
      <a:spcBef>
        <a:spcPct val="0"/>
      </a:spcBef>
      <a:spcAft>
        <a:spcPct val="0"/>
      </a:spcAft>
      <a:defRPr kern="1200">
        <a:solidFill>
          <a:schemeClr val="tx1"/>
        </a:solidFill>
        <a:latin typeface="Arial" pitchFamily="34" charset="0"/>
        <a:ea typeface="+mn-ea"/>
        <a:cs typeface="+mn-cs"/>
      </a:defRPr>
    </a:lvl4pPr>
    <a:lvl5pPr marL="1828800" algn="l" defTabSz="457200"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PFREY" initials="PF" lastIdx="7"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A5190"/>
    <a:srgbClr val="0A519A"/>
    <a:srgbClr val="00519A"/>
    <a:srgbClr val="005A9A"/>
    <a:srgbClr val="005AA1"/>
    <a:srgbClr val="00689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661" autoAdjust="0"/>
    <p:restoredTop sz="89068" autoAdjust="0"/>
  </p:normalViewPr>
  <p:slideViewPr>
    <p:cSldViewPr snapToGrid="0" snapToObjects="1">
      <p:cViewPr>
        <p:scale>
          <a:sx n="60" d="100"/>
          <a:sy n="60" d="100"/>
        </p:scale>
        <p:origin x="-1356" y="-978"/>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52" d="100"/>
          <a:sy n="52" d="100"/>
        </p:scale>
        <p:origin x="-2844" y="-108"/>
      </p:cViewPr>
      <p:guideLst>
        <p:guide orient="horz" pos="2880"/>
        <p:guide pos="2160"/>
      </p:guideLst>
    </p:cSldViewPr>
  </p:notes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7BD71D4-B380-4787-8E78-44BC8FE26899}" type="doc">
      <dgm:prSet loTypeId="urn:microsoft.com/office/officeart/2005/8/layout/cycle4#1" loCatId="matrix" qsTypeId="urn:microsoft.com/office/officeart/2005/8/quickstyle/simple4" qsCatId="simple" csTypeId="urn:microsoft.com/office/officeart/2005/8/colors/colorful1#1" csCatId="colorful" phldr="1"/>
      <dgm:spPr/>
      <dgm:t>
        <a:bodyPr/>
        <a:lstStyle/>
        <a:p>
          <a:endParaRPr lang="en-US"/>
        </a:p>
      </dgm:t>
    </dgm:pt>
    <dgm:pt modelId="{D18D51AB-2171-4E54-8EBE-F5098AC979F9}">
      <dgm:prSet phldrT="[Text]" custT="1"/>
      <dgm:spPr>
        <a:solidFill>
          <a:schemeClr val="accent6">
            <a:lumMod val="75000"/>
          </a:schemeClr>
        </a:solidFill>
      </dgm:spPr>
      <dgm:t>
        <a:bodyPr/>
        <a:lstStyle/>
        <a:p>
          <a:r>
            <a:rPr lang="en-US" sz="1600" b="1" dirty="0" smtClean="0">
              <a:solidFill>
                <a:srgbClr val="FFFFFF"/>
              </a:solidFill>
            </a:rPr>
            <a:t>Resources</a:t>
          </a:r>
          <a:endParaRPr lang="en-US" sz="1600" b="1" dirty="0">
            <a:solidFill>
              <a:srgbClr val="FFFFFF"/>
            </a:solidFill>
          </a:endParaRPr>
        </a:p>
      </dgm:t>
    </dgm:pt>
    <dgm:pt modelId="{86EB8CE6-8A00-488F-AA17-FB83E0E2D95D}" type="parTrans" cxnId="{CEAFA570-3CA9-42C3-A5AB-14D7BA3D19F1}">
      <dgm:prSet/>
      <dgm:spPr/>
      <dgm:t>
        <a:bodyPr/>
        <a:lstStyle/>
        <a:p>
          <a:endParaRPr lang="en-US" sz="1800" b="1">
            <a:solidFill>
              <a:schemeClr val="bg1">
                <a:lumMod val="50000"/>
              </a:schemeClr>
            </a:solidFill>
          </a:endParaRPr>
        </a:p>
      </dgm:t>
    </dgm:pt>
    <dgm:pt modelId="{4E51EC37-DA54-4B6D-8B35-F2C5B7BD74A3}" type="sibTrans" cxnId="{CEAFA570-3CA9-42C3-A5AB-14D7BA3D19F1}">
      <dgm:prSet/>
      <dgm:spPr/>
      <dgm:t>
        <a:bodyPr/>
        <a:lstStyle/>
        <a:p>
          <a:endParaRPr lang="en-US" sz="1800" b="1">
            <a:solidFill>
              <a:schemeClr val="bg1">
                <a:lumMod val="50000"/>
              </a:schemeClr>
            </a:solidFill>
          </a:endParaRPr>
        </a:p>
      </dgm:t>
    </dgm:pt>
    <dgm:pt modelId="{EF925D9E-A46D-4F97-A16B-1A79AFEF9466}">
      <dgm:prSet phldrT="[Text]" custT="1"/>
      <dgm:spPr/>
      <dgm:t>
        <a:bodyPr/>
        <a:lstStyle/>
        <a:p>
          <a:r>
            <a:rPr lang="en-US" sz="1600" b="1" dirty="0" smtClean="0">
              <a:solidFill>
                <a:srgbClr val="FFFFFF"/>
              </a:solidFill>
            </a:rPr>
            <a:t>Ecosystem quality</a:t>
          </a:r>
          <a:endParaRPr lang="en-US" sz="1600" b="1" dirty="0">
            <a:solidFill>
              <a:srgbClr val="FFFFFF"/>
            </a:solidFill>
          </a:endParaRPr>
        </a:p>
      </dgm:t>
    </dgm:pt>
    <dgm:pt modelId="{B134BF36-CD2E-4085-A9BC-040C26A243FF}" type="parTrans" cxnId="{C48089CE-AA37-4800-8E66-20506BBA595D}">
      <dgm:prSet/>
      <dgm:spPr/>
      <dgm:t>
        <a:bodyPr/>
        <a:lstStyle/>
        <a:p>
          <a:endParaRPr lang="en-US" sz="1800" b="1">
            <a:solidFill>
              <a:schemeClr val="bg1">
                <a:lumMod val="50000"/>
              </a:schemeClr>
            </a:solidFill>
          </a:endParaRPr>
        </a:p>
      </dgm:t>
    </dgm:pt>
    <dgm:pt modelId="{75F710F6-4784-429D-BF44-C7AE222E3BB8}" type="sibTrans" cxnId="{C48089CE-AA37-4800-8E66-20506BBA595D}">
      <dgm:prSet/>
      <dgm:spPr/>
      <dgm:t>
        <a:bodyPr/>
        <a:lstStyle/>
        <a:p>
          <a:endParaRPr lang="en-US" sz="1800" b="1">
            <a:solidFill>
              <a:schemeClr val="bg1">
                <a:lumMod val="50000"/>
              </a:schemeClr>
            </a:solidFill>
          </a:endParaRPr>
        </a:p>
      </dgm:t>
    </dgm:pt>
    <dgm:pt modelId="{FF871E04-C1F4-4F95-BBA9-900370B262D8}">
      <dgm:prSet phldrT="[Text]" custT="1"/>
      <dgm:spPr>
        <a:solidFill>
          <a:schemeClr val="tx2"/>
        </a:solidFill>
      </dgm:spPr>
      <dgm:t>
        <a:bodyPr/>
        <a:lstStyle/>
        <a:p>
          <a:r>
            <a:rPr lang="en-US" sz="1800" b="1" dirty="0" smtClean="0">
              <a:solidFill>
                <a:srgbClr val="FFFFFF"/>
              </a:solidFill>
            </a:rPr>
            <a:t>Human health</a:t>
          </a:r>
          <a:endParaRPr lang="en-US" sz="1800" b="1" dirty="0">
            <a:solidFill>
              <a:srgbClr val="FFFFFF"/>
            </a:solidFill>
          </a:endParaRPr>
        </a:p>
      </dgm:t>
    </dgm:pt>
    <dgm:pt modelId="{A9D457A3-05EF-43CA-B834-983D6B429BC1}" type="parTrans" cxnId="{3AB53F94-E43C-40BA-8C1E-799630BC4640}">
      <dgm:prSet/>
      <dgm:spPr/>
      <dgm:t>
        <a:bodyPr/>
        <a:lstStyle/>
        <a:p>
          <a:endParaRPr lang="en-US" sz="1800" b="1">
            <a:solidFill>
              <a:schemeClr val="bg1">
                <a:lumMod val="50000"/>
              </a:schemeClr>
            </a:solidFill>
          </a:endParaRPr>
        </a:p>
      </dgm:t>
    </dgm:pt>
    <dgm:pt modelId="{78691435-B26E-4A01-81A2-86E83EBAC2CA}" type="sibTrans" cxnId="{3AB53F94-E43C-40BA-8C1E-799630BC4640}">
      <dgm:prSet/>
      <dgm:spPr/>
      <dgm:t>
        <a:bodyPr/>
        <a:lstStyle/>
        <a:p>
          <a:endParaRPr lang="en-US" sz="1800" b="1">
            <a:solidFill>
              <a:schemeClr val="bg1">
                <a:lumMod val="50000"/>
              </a:schemeClr>
            </a:solidFill>
          </a:endParaRPr>
        </a:p>
      </dgm:t>
    </dgm:pt>
    <dgm:pt modelId="{A386DC5A-5BAB-4836-A8A2-EE7C879E445D}">
      <dgm:prSet phldrT="[Text]" custT="1"/>
      <dgm:spPr>
        <a:solidFill>
          <a:schemeClr val="accent5"/>
        </a:solidFill>
      </dgm:spPr>
      <dgm:t>
        <a:bodyPr/>
        <a:lstStyle/>
        <a:p>
          <a:r>
            <a:rPr lang="en-US" sz="1800" b="1" dirty="0" smtClean="0">
              <a:solidFill>
                <a:schemeClr val="bg1"/>
              </a:solidFill>
            </a:rPr>
            <a:t>Climate Change</a:t>
          </a:r>
          <a:endParaRPr lang="en-US" sz="1800" b="1" dirty="0">
            <a:solidFill>
              <a:srgbClr val="FFFFFF"/>
            </a:solidFill>
          </a:endParaRPr>
        </a:p>
      </dgm:t>
    </dgm:pt>
    <dgm:pt modelId="{B0BB510C-FBD1-483A-B091-D6FF0BFF5F4C}" type="parTrans" cxnId="{C67CFBD9-F196-4ABA-92CE-CCF548487516}">
      <dgm:prSet/>
      <dgm:spPr/>
      <dgm:t>
        <a:bodyPr/>
        <a:lstStyle/>
        <a:p>
          <a:endParaRPr lang="en-US" sz="1800" b="1">
            <a:solidFill>
              <a:schemeClr val="bg1">
                <a:lumMod val="50000"/>
              </a:schemeClr>
            </a:solidFill>
          </a:endParaRPr>
        </a:p>
      </dgm:t>
    </dgm:pt>
    <dgm:pt modelId="{D439047C-C8A5-4F56-B1B0-F1EB3C19D2E5}" type="sibTrans" cxnId="{C67CFBD9-F196-4ABA-92CE-CCF548487516}">
      <dgm:prSet/>
      <dgm:spPr/>
      <dgm:t>
        <a:bodyPr/>
        <a:lstStyle/>
        <a:p>
          <a:endParaRPr lang="en-US" sz="1800" b="1">
            <a:solidFill>
              <a:schemeClr val="bg1">
                <a:lumMod val="50000"/>
              </a:schemeClr>
            </a:solidFill>
          </a:endParaRPr>
        </a:p>
      </dgm:t>
    </dgm:pt>
    <dgm:pt modelId="{B3FDE987-E9E7-4B1C-94D1-A20E4F5D7C11}" type="pres">
      <dgm:prSet presAssocID="{77BD71D4-B380-4787-8E78-44BC8FE26899}" presName="cycleMatrixDiagram" presStyleCnt="0">
        <dgm:presLayoutVars>
          <dgm:chMax val="1"/>
          <dgm:dir/>
          <dgm:animLvl val="lvl"/>
          <dgm:resizeHandles val="exact"/>
        </dgm:presLayoutVars>
      </dgm:prSet>
      <dgm:spPr/>
      <dgm:t>
        <a:bodyPr/>
        <a:lstStyle/>
        <a:p>
          <a:endParaRPr lang="en-US"/>
        </a:p>
      </dgm:t>
    </dgm:pt>
    <dgm:pt modelId="{191CF6C9-D440-414F-A8EC-0C8290D8E3F8}" type="pres">
      <dgm:prSet presAssocID="{77BD71D4-B380-4787-8E78-44BC8FE26899}" presName="children" presStyleCnt="0"/>
      <dgm:spPr/>
    </dgm:pt>
    <dgm:pt modelId="{80296C44-0E4A-4E60-8F92-0B0EF152D018}" type="pres">
      <dgm:prSet presAssocID="{77BD71D4-B380-4787-8E78-44BC8FE26899}" presName="childPlaceholder" presStyleCnt="0"/>
      <dgm:spPr/>
    </dgm:pt>
    <dgm:pt modelId="{34FF50B6-70ED-4DFD-8313-F13C76BE3FE1}" type="pres">
      <dgm:prSet presAssocID="{77BD71D4-B380-4787-8E78-44BC8FE26899}" presName="circle" presStyleCnt="0"/>
      <dgm:spPr/>
    </dgm:pt>
    <dgm:pt modelId="{82133660-9077-4804-93B4-B8CB0E2F054A}" type="pres">
      <dgm:prSet presAssocID="{77BD71D4-B380-4787-8E78-44BC8FE26899}" presName="quadrant1" presStyleLbl="node1" presStyleIdx="0" presStyleCnt="4" custScaleX="103765" custScaleY="104288">
        <dgm:presLayoutVars>
          <dgm:chMax val="1"/>
          <dgm:bulletEnabled val="1"/>
        </dgm:presLayoutVars>
      </dgm:prSet>
      <dgm:spPr/>
      <dgm:t>
        <a:bodyPr/>
        <a:lstStyle/>
        <a:p>
          <a:endParaRPr lang="en-US"/>
        </a:p>
      </dgm:t>
    </dgm:pt>
    <dgm:pt modelId="{FDC4B5DF-FCA2-465D-B6B8-7710BEB329E9}" type="pres">
      <dgm:prSet presAssocID="{77BD71D4-B380-4787-8E78-44BC8FE26899}" presName="quadrant2" presStyleLbl="node1" presStyleIdx="1" presStyleCnt="4">
        <dgm:presLayoutVars>
          <dgm:chMax val="1"/>
          <dgm:bulletEnabled val="1"/>
        </dgm:presLayoutVars>
      </dgm:prSet>
      <dgm:spPr/>
      <dgm:t>
        <a:bodyPr/>
        <a:lstStyle/>
        <a:p>
          <a:endParaRPr lang="en-US"/>
        </a:p>
      </dgm:t>
    </dgm:pt>
    <dgm:pt modelId="{80A176FD-0D1B-4478-B564-496C7A88D706}" type="pres">
      <dgm:prSet presAssocID="{77BD71D4-B380-4787-8E78-44BC8FE26899}" presName="quadrant3" presStyleLbl="node1" presStyleIdx="2" presStyleCnt="4">
        <dgm:presLayoutVars>
          <dgm:chMax val="1"/>
          <dgm:bulletEnabled val="1"/>
        </dgm:presLayoutVars>
      </dgm:prSet>
      <dgm:spPr/>
      <dgm:t>
        <a:bodyPr/>
        <a:lstStyle/>
        <a:p>
          <a:endParaRPr lang="en-US"/>
        </a:p>
      </dgm:t>
    </dgm:pt>
    <dgm:pt modelId="{D23083AB-4E20-4538-9EDF-70520C88A400}" type="pres">
      <dgm:prSet presAssocID="{77BD71D4-B380-4787-8E78-44BC8FE26899}" presName="quadrant4" presStyleLbl="node1" presStyleIdx="3" presStyleCnt="4">
        <dgm:presLayoutVars>
          <dgm:chMax val="1"/>
          <dgm:bulletEnabled val="1"/>
        </dgm:presLayoutVars>
      </dgm:prSet>
      <dgm:spPr/>
      <dgm:t>
        <a:bodyPr/>
        <a:lstStyle/>
        <a:p>
          <a:endParaRPr lang="en-US"/>
        </a:p>
      </dgm:t>
    </dgm:pt>
    <dgm:pt modelId="{AE334754-FC9C-43DF-890D-336FF60691F0}" type="pres">
      <dgm:prSet presAssocID="{77BD71D4-B380-4787-8E78-44BC8FE26899}" presName="quadrantPlaceholder" presStyleCnt="0"/>
      <dgm:spPr/>
    </dgm:pt>
    <dgm:pt modelId="{76A1B810-0219-4987-B58F-F03713894875}" type="pres">
      <dgm:prSet presAssocID="{77BD71D4-B380-4787-8E78-44BC8FE26899}" presName="center1" presStyleLbl="fgShp" presStyleIdx="0" presStyleCnt="2"/>
      <dgm:spPr/>
    </dgm:pt>
    <dgm:pt modelId="{0728C083-1F17-44D6-8D08-00DA006E00AD}" type="pres">
      <dgm:prSet presAssocID="{77BD71D4-B380-4787-8E78-44BC8FE26899}" presName="center2" presStyleLbl="fgShp" presStyleIdx="1" presStyleCnt="2"/>
      <dgm:spPr/>
      <dgm:t>
        <a:bodyPr/>
        <a:lstStyle/>
        <a:p>
          <a:endParaRPr lang="en-US"/>
        </a:p>
      </dgm:t>
    </dgm:pt>
  </dgm:ptLst>
  <dgm:cxnLst>
    <dgm:cxn modelId="{C48089CE-AA37-4800-8E66-20506BBA595D}" srcId="{77BD71D4-B380-4787-8E78-44BC8FE26899}" destId="{EF925D9E-A46D-4F97-A16B-1A79AFEF9466}" srcOrd="1" destOrd="0" parTransId="{B134BF36-CD2E-4085-A9BC-040C26A243FF}" sibTransId="{75F710F6-4784-429D-BF44-C7AE222E3BB8}"/>
    <dgm:cxn modelId="{C67CFBD9-F196-4ABA-92CE-CCF548487516}" srcId="{77BD71D4-B380-4787-8E78-44BC8FE26899}" destId="{A386DC5A-5BAB-4836-A8A2-EE7C879E445D}" srcOrd="3" destOrd="0" parTransId="{B0BB510C-FBD1-483A-B091-D6FF0BFF5F4C}" sibTransId="{D439047C-C8A5-4F56-B1B0-F1EB3C19D2E5}"/>
    <dgm:cxn modelId="{5F9A882E-1DD5-419F-972B-A8463D7CBA16}" type="presOf" srcId="{77BD71D4-B380-4787-8E78-44BC8FE26899}" destId="{B3FDE987-E9E7-4B1C-94D1-A20E4F5D7C11}" srcOrd="0" destOrd="0" presId="urn:microsoft.com/office/officeart/2005/8/layout/cycle4#1"/>
    <dgm:cxn modelId="{3AB53F94-E43C-40BA-8C1E-799630BC4640}" srcId="{77BD71D4-B380-4787-8E78-44BC8FE26899}" destId="{FF871E04-C1F4-4F95-BBA9-900370B262D8}" srcOrd="2" destOrd="0" parTransId="{A9D457A3-05EF-43CA-B834-983D6B429BC1}" sibTransId="{78691435-B26E-4A01-81A2-86E83EBAC2CA}"/>
    <dgm:cxn modelId="{BD918D83-54A1-42E7-B140-4C9402614A8A}" type="presOf" srcId="{D18D51AB-2171-4E54-8EBE-F5098AC979F9}" destId="{82133660-9077-4804-93B4-B8CB0E2F054A}" srcOrd="0" destOrd="0" presId="urn:microsoft.com/office/officeart/2005/8/layout/cycle4#1"/>
    <dgm:cxn modelId="{CEAFA570-3CA9-42C3-A5AB-14D7BA3D19F1}" srcId="{77BD71D4-B380-4787-8E78-44BC8FE26899}" destId="{D18D51AB-2171-4E54-8EBE-F5098AC979F9}" srcOrd="0" destOrd="0" parTransId="{86EB8CE6-8A00-488F-AA17-FB83E0E2D95D}" sibTransId="{4E51EC37-DA54-4B6D-8B35-F2C5B7BD74A3}"/>
    <dgm:cxn modelId="{BB84291D-D3A0-43C2-888F-EBDC95DFBF6D}" type="presOf" srcId="{A386DC5A-5BAB-4836-A8A2-EE7C879E445D}" destId="{D23083AB-4E20-4538-9EDF-70520C88A400}" srcOrd="0" destOrd="0" presId="urn:microsoft.com/office/officeart/2005/8/layout/cycle4#1"/>
    <dgm:cxn modelId="{BDE08E29-F9DE-4D3F-AC21-042FE9DF90F8}" type="presOf" srcId="{EF925D9E-A46D-4F97-A16B-1A79AFEF9466}" destId="{FDC4B5DF-FCA2-465D-B6B8-7710BEB329E9}" srcOrd="0" destOrd="0" presId="urn:microsoft.com/office/officeart/2005/8/layout/cycle4#1"/>
    <dgm:cxn modelId="{DC7E22B5-2EC5-4C50-88A5-556B202BA978}" type="presOf" srcId="{FF871E04-C1F4-4F95-BBA9-900370B262D8}" destId="{80A176FD-0D1B-4478-B564-496C7A88D706}" srcOrd="0" destOrd="0" presId="urn:microsoft.com/office/officeart/2005/8/layout/cycle4#1"/>
    <dgm:cxn modelId="{84F98DB1-F2DA-402C-985A-74862A7586D5}" type="presParOf" srcId="{B3FDE987-E9E7-4B1C-94D1-A20E4F5D7C11}" destId="{191CF6C9-D440-414F-A8EC-0C8290D8E3F8}" srcOrd="0" destOrd="0" presId="urn:microsoft.com/office/officeart/2005/8/layout/cycle4#1"/>
    <dgm:cxn modelId="{BB225ACC-47ED-48DB-B613-5828864AC6C1}" type="presParOf" srcId="{191CF6C9-D440-414F-A8EC-0C8290D8E3F8}" destId="{80296C44-0E4A-4E60-8F92-0B0EF152D018}" srcOrd="0" destOrd="0" presId="urn:microsoft.com/office/officeart/2005/8/layout/cycle4#1"/>
    <dgm:cxn modelId="{01B8CF46-8BF4-43E2-B705-F2119073958C}" type="presParOf" srcId="{B3FDE987-E9E7-4B1C-94D1-A20E4F5D7C11}" destId="{34FF50B6-70ED-4DFD-8313-F13C76BE3FE1}" srcOrd="1" destOrd="0" presId="urn:microsoft.com/office/officeart/2005/8/layout/cycle4#1"/>
    <dgm:cxn modelId="{6B5D0D0B-0DA9-4B84-B36D-B0B9537935CD}" type="presParOf" srcId="{34FF50B6-70ED-4DFD-8313-F13C76BE3FE1}" destId="{82133660-9077-4804-93B4-B8CB0E2F054A}" srcOrd="0" destOrd="0" presId="urn:microsoft.com/office/officeart/2005/8/layout/cycle4#1"/>
    <dgm:cxn modelId="{52149A75-0A28-4843-AAE3-A2C7D3826FA6}" type="presParOf" srcId="{34FF50B6-70ED-4DFD-8313-F13C76BE3FE1}" destId="{FDC4B5DF-FCA2-465D-B6B8-7710BEB329E9}" srcOrd="1" destOrd="0" presId="urn:microsoft.com/office/officeart/2005/8/layout/cycle4#1"/>
    <dgm:cxn modelId="{26501AE6-DEAB-484F-8324-33E6BCDEEC84}" type="presParOf" srcId="{34FF50B6-70ED-4DFD-8313-F13C76BE3FE1}" destId="{80A176FD-0D1B-4478-B564-496C7A88D706}" srcOrd="2" destOrd="0" presId="urn:microsoft.com/office/officeart/2005/8/layout/cycle4#1"/>
    <dgm:cxn modelId="{5D85B32D-64FF-42CC-940B-7946EBD699CC}" type="presParOf" srcId="{34FF50B6-70ED-4DFD-8313-F13C76BE3FE1}" destId="{D23083AB-4E20-4538-9EDF-70520C88A400}" srcOrd="3" destOrd="0" presId="urn:microsoft.com/office/officeart/2005/8/layout/cycle4#1"/>
    <dgm:cxn modelId="{04F11320-A26F-4EF9-A02A-0FF3396C68EA}" type="presParOf" srcId="{34FF50B6-70ED-4DFD-8313-F13C76BE3FE1}" destId="{AE334754-FC9C-43DF-890D-336FF60691F0}" srcOrd="4" destOrd="0" presId="urn:microsoft.com/office/officeart/2005/8/layout/cycle4#1"/>
    <dgm:cxn modelId="{5785B8EF-3889-466C-A244-0D541394658C}" type="presParOf" srcId="{B3FDE987-E9E7-4B1C-94D1-A20E4F5D7C11}" destId="{76A1B810-0219-4987-B58F-F03713894875}" srcOrd="2" destOrd="0" presId="urn:microsoft.com/office/officeart/2005/8/layout/cycle4#1"/>
    <dgm:cxn modelId="{9968E0E0-D559-41BE-9EF7-CAE19C8F586F}" type="presParOf" srcId="{B3FDE987-E9E7-4B1C-94D1-A20E4F5D7C11}" destId="{0728C083-1F17-44D6-8D08-00DA006E00AD}" srcOrd="3" destOrd="0" presId="urn:microsoft.com/office/officeart/2005/8/layout/cycle4#1"/>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ycle4#1">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2.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41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1741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fld id="{228F270C-405C-49B1-BD00-E2183529F725}" type="datetimeFigureOut">
              <a:rPr lang="en-US"/>
              <a:pPr>
                <a:defRPr/>
              </a:pPr>
              <a:t>11/19/2012</a:t>
            </a:fld>
            <a:endParaRPr lang="en-US"/>
          </a:p>
        </p:txBody>
      </p:sp>
      <p:sp>
        <p:nvSpPr>
          <p:cNvPr id="3891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1741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741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1741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AC151E99-6FDA-4EED-9514-A7BBD7B23CE4}" type="slidenum">
              <a:rPr lang="en-US"/>
              <a:pPr>
                <a:defRPr/>
              </a:pPr>
              <a:t>‹#›</a:t>
            </a:fld>
            <a:endParaRPr lang="en-US"/>
          </a:p>
        </p:txBody>
      </p:sp>
    </p:spTree>
    <p:extLst>
      <p:ext uri="{BB962C8B-B14F-4D97-AF65-F5344CB8AC3E}">
        <p14:creationId xmlns:p14="http://schemas.microsoft.com/office/powerpoint/2010/main" xmlns="" val="17645399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Rot="1" noChangeAspect="1" noChangeArrowheads="1" noTextEdit="1"/>
          </p:cNvSpPr>
          <p:nvPr>
            <p:ph type="sldImg"/>
          </p:nvPr>
        </p:nvSpPr>
        <p:spPr>
          <a:ln/>
        </p:spPr>
      </p:sp>
      <p:sp>
        <p:nvSpPr>
          <p:cNvPr id="39939"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ln/>
        </p:spPr>
      </p:sp>
      <p:sp>
        <p:nvSpPr>
          <p:cNvPr id="48131" name="Rectangle 3"/>
          <p:cNvSpPr>
            <a:spLocks noGrp="1" noChangeArrowheads="1"/>
          </p:cNvSpPr>
          <p:nvPr>
            <p:ph type="body" idx="1"/>
          </p:nvPr>
        </p:nvSpPr>
        <p:spPr>
          <a:noFill/>
          <a:ln/>
        </p:spPr>
        <p:txBody>
          <a:bodyPr/>
          <a:lstStyle/>
          <a:p>
            <a:pPr defTabSz="457200" eaLnBrk="1" hangingPunct="1">
              <a:spcBef>
                <a:spcPct val="0"/>
              </a:spcBef>
              <a:buFontTx/>
              <a:buChar char="•"/>
            </a:pPr>
            <a:endParaRPr lang="en-US" smtClean="0">
              <a:latin typeface="Arial"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pPr defTabSz="457200" eaLnBrk="1" hangingPunct="1">
              <a:spcBef>
                <a:spcPct val="0"/>
              </a:spcBef>
            </a:pPr>
            <a:r>
              <a:rPr lang="en-US" smtClean="0"/>
              <a:t>They have green features inherent – Monadnock building and thermal mass</a:t>
            </a:r>
          </a:p>
        </p:txBody>
      </p:sp>
      <p:sp>
        <p:nvSpPr>
          <p:cNvPr id="4915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BDCADC9-56DF-45D3-87E3-A3B23208D720}" type="slidenum">
              <a:rPr lang="en-US" sz="1200">
                <a:latin typeface="Calibri" pitchFamily="34" charset="0"/>
              </a:rPr>
              <a:pPr algn="r"/>
              <a:t>11</a:t>
            </a:fld>
            <a:endParaRPr lang="en-US" sz="1200">
              <a:latin typeface="Calibri"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a:ln/>
        </p:spPr>
      </p:sp>
      <p:sp>
        <p:nvSpPr>
          <p:cNvPr id="49155" name="Notes Placeholder 2"/>
          <p:cNvSpPr>
            <a:spLocks noGrp="1"/>
          </p:cNvSpPr>
          <p:nvPr>
            <p:ph type="body" idx="1"/>
          </p:nvPr>
        </p:nvSpPr>
        <p:spPr>
          <a:noFill/>
          <a:ln/>
        </p:spPr>
        <p:txBody>
          <a:bodyPr/>
          <a:lstStyle/>
          <a:p>
            <a:pPr defTabSz="457200" eaLnBrk="1" hangingPunct="1">
              <a:spcBef>
                <a:spcPct val="0"/>
              </a:spcBef>
            </a:pPr>
            <a:r>
              <a:rPr lang="en-US" smtClean="0"/>
              <a:t>They have green features inherent – Monadnock building and thermal mass</a:t>
            </a:r>
          </a:p>
        </p:txBody>
      </p:sp>
      <p:sp>
        <p:nvSpPr>
          <p:cNvPr id="49156"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BDCADC9-56DF-45D3-87E3-A3B23208D720}" type="slidenum">
              <a:rPr lang="en-US" sz="1200">
                <a:latin typeface="Calibri" pitchFamily="34" charset="0"/>
              </a:rPr>
              <a:pPr algn="r"/>
              <a:t>12</a:t>
            </a:fld>
            <a:endParaRPr lang="en-US" sz="1200">
              <a:latin typeface="Calibri"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C151E99-6FDA-4EED-9514-A7BBD7B23CE4}" type="slidenum">
              <a:rPr lang="en-US" smtClean="0"/>
              <a:pPr>
                <a:defRPr/>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a:ln/>
        </p:spPr>
      </p:sp>
      <p:sp>
        <p:nvSpPr>
          <p:cNvPr id="51203" name="Notes Placeholder 2"/>
          <p:cNvSpPr>
            <a:spLocks noGrp="1"/>
          </p:cNvSpPr>
          <p:nvPr>
            <p:ph type="body" idx="1"/>
          </p:nvPr>
        </p:nvSpPr>
        <p:spPr>
          <a:xfrm>
            <a:off x="914400" y="4343400"/>
            <a:ext cx="5029200" cy="4114800"/>
          </a:xfrm>
          <a:noFill/>
          <a:ln/>
        </p:spPr>
        <p:txBody>
          <a:bodyPr/>
          <a:lstStyle/>
          <a:p>
            <a:pPr eaLnBrk="1" hangingPunct="1"/>
            <a:r>
              <a:rPr lang="en-US" smtClean="0"/>
              <a:t>Reusing existing buildings has many social, economic and cultural benefits. However, when it comes to their </a:t>
            </a:r>
            <a:r>
              <a:rPr lang="en-US" i="1" smtClean="0"/>
              <a:t>environmental</a:t>
            </a:r>
            <a:r>
              <a:rPr lang="en-US" smtClean="0"/>
              <a:t> value many viewpoints exist. </a:t>
            </a:r>
          </a:p>
          <a:p>
            <a:pPr eaLnBrk="1" hangingPunct="1"/>
            <a:endParaRPr lang="en-US" smtClean="0"/>
          </a:p>
          <a:p>
            <a:pPr eaLnBrk="1" hangingPunct="1"/>
            <a:r>
              <a:rPr lang="en-US" smtClean="0"/>
              <a:t>The rationale for the research that will be presented here is that many in the building industry make unfounded assumptions about green building as it relates to new and existing buildings. </a:t>
            </a:r>
          </a:p>
          <a:p>
            <a:pPr eaLnBrk="1" hangingPunct="1"/>
            <a:endParaRPr lang="en-US" smtClean="0"/>
          </a:p>
          <a:p>
            <a:pPr eaLnBrk="1" hangingPunct="1"/>
            <a:r>
              <a:rPr lang="en-US" smtClean="0"/>
              <a:t>With growing awareness and urgency in reducing the negative impact that buildings have on the natural environment, and in particular their contribution to climate change, it is sometimes assumed by green building and environmental advocates that only by reducing the operating energy of buildings can we reduce these impacts, and that the focus should be on new, more efficient buildings to steer our way back to a healthy planet. </a:t>
            </a:r>
          </a:p>
          <a:p>
            <a:pPr eaLnBrk="1" hangingPunct="1"/>
            <a:endParaRPr lang="en-US" smtClean="0"/>
          </a:p>
          <a:p>
            <a:pPr eaLnBrk="1" hangingPunct="1"/>
            <a:r>
              <a:rPr lang="en-US" smtClean="0"/>
              <a:t>By contrast, conservationists may assume that the building that is already built has the environmental advantage in that the materials to produce it have already been expended. </a:t>
            </a:r>
          </a:p>
          <a:p>
            <a:pPr eaLnBrk="1" hangingPunct="1"/>
            <a:endParaRPr lang="en-US" smtClean="0"/>
          </a:p>
          <a:p>
            <a:pPr eaLnBrk="1" hangingPunct="1"/>
            <a:endParaRPr lang="en-US" smtClean="0"/>
          </a:p>
          <a:p>
            <a:pPr eaLnBrk="1" hangingPunct="1"/>
            <a:endParaRPr lang="en-US" smtClean="0"/>
          </a:p>
          <a:p>
            <a:pPr eaLnBrk="1" hangingPunct="1"/>
            <a:endParaRPr lang="en-US" smtClean="0"/>
          </a:p>
        </p:txBody>
      </p:sp>
      <p:sp>
        <p:nvSpPr>
          <p:cNvPr id="51204"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defTabSz="914400" eaLnBrk="0" hangingPunct="0"/>
            <a:fld id="{0BF7022A-461D-46E8-A789-7AD9D527F40F}" type="slidenum">
              <a:rPr lang="en-US" sz="1200">
                <a:ea typeface="ヒラギノ角ゴ Pro W3"/>
                <a:cs typeface="ヒラギノ角ゴ Pro W3"/>
              </a:rPr>
              <a:pPr algn="r" defTabSz="914400" eaLnBrk="0" hangingPunct="0"/>
              <a:t>14</a:t>
            </a:fld>
            <a:endParaRPr lang="en-US" sz="1200">
              <a:ea typeface="ヒラギノ角ゴ Pro W3"/>
              <a:cs typeface="ヒラギノ角ゴ Pro W3"/>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eaLnBrk="0" hangingPunct="0"/>
            <a:fld id="{F799C810-A7D4-4D8B-8D48-5327A8B6C246}" type="slidenum">
              <a:rPr lang="en-US" sz="1200">
                <a:ea typeface="ヒラギノ角ゴ Pro W3"/>
                <a:cs typeface="ヒラギノ角ゴ Pro W3"/>
              </a:rPr>
              <a:pPr algn="r" defTabSz="914400" eaLnBrk="0" hangingPunct="0"/>
              <a:t>15</a:t>
            </a:fld>
            <a:endParaRPr lang="en-US" sz="1200">
              <a:ea typeface="ヒラギノ角ゴ Pro W3"/>
              <a:cs typeface="ヒラギノ角ゴ Pro W3"/>
            </a:endParaRPr>
          </a:p>
        </p:txBody>
      </p:sp>
      <p:sp>
        <p:nvSpPr>
          <p:cNvPr id="55299" name="Rectangle 2"/>
          <p:cNvSpPr>
            <a:spLocks noGrp="1" noRot="1" noChangeAspect="1" noChangeArrowheads="1" noTextEdit="1"/>
          </p:cNvSpPr>
          <p:nvPr>
            <p:ph type="sldImg"/>
          </p:nvPr>
        </p:nvSpPr>
        <p:spPr>
          <a:xfrm>
            <a:off x="1331913" y="979488"/>
            <a:ext cx="4194175" cy="3144837"/>
          </a:xfrm>
          <a:ln/>
        </p:spPr>
      </p:sp>
      <p:sp>
        <p:nvSpPr>
          <p:cNvPr id="55300" name="Rectangle 3"/>
          <p:cNvSpPr>
            <a:spLocks noGrp="1" noChangeArrowheads="1"/>
          </p:cNvSpPr>
          <p:nvPr>
            <p:ph type="body" idx="1"/>
          </p:nvPr>
        </p:nvSpPr>
        <p:spPr>
          <a:xfrm>
            <a:off x="914400" y="4343400"/>
            <a:ext cx="5029200" cy="4114800"/>
          </a:xfrm>
          <a:noFill/>
          <a:ln/>
        </p:spPr>
        <p:txBody>
          <a:bodyPr/>
          <a:lstStyle/>
          <a:p>
            <a:pPr eaLnBrk="1" hangingPunct="1"/>
            <a:endParaRPr lang="en-US"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eaLnBrk="0" hangingPunct="0"/>
            <a:fld id="{2F059790-3F50-44AD-9F77-1EB34CE85DA7}" type="slidenum">
              <a:rPr lang="en-US" sz="1200">
                <a:ea typeface="ヒラギノ角ゴ Pro W3"/>
                <a:cs typeface="ヒラギノ角ゴ Pro W3"/>
              </a:rPr>
              <a:pPr algn="r" defTabSz="914400" eaLnBrk="0" hangingPunct="0"/>
              <a:t>16</a:t>
            </a:fld>
            <a:endParaRPr lang="en-US" sz="1200">
              <a:ea typeface="ヒラギノ角ゴ Pro W3"/>
              <a:cs typeface="ヒラギノ角ゴ Pro W3"/>
            </a:endParaRPr>
          </a:p>
        </p:txBody>
      </p:sp>
      <p:sp>
        <p:nvSpPr>
          <p:cNvPr id="56323" name="Rectangle 2"/>
          <p:cNvSpPr>
            <a:spLocks noGrp="1" noRot="1" noChangeAspect="1" noChangeArrowheads="1" noTextEdit="1"/>
          </p:cNvSpPr>
          <p:nvPr>
            <p:ph type="sldImg"/>
          </p:nvPr>
        </p:nvSpPr>
        <p:spPr>
          <a:xfrm>
            <a:off x="1331913" y="979488"/>
            <a:ext cx="4194175" cy="3144837"/>
          </a:xfrm>
          <a:ln/>
        </p:spPr>
      </p:sp>
      <p:sp>
        <p:nvSpPr>
          <p:cNvPr id="56324" name="Rectangle 3"/>
          <p:cNvSpPr>
            <a:spLocks noGrp="1" noChangeArrowheads="1"/>
          </p:cNvSpPr>
          <p:nvPr>
            <p:ph type="body" idx="1"/>
          </p:nvPr>
        </p:nvSpPr>
        <p:spPr>
          <a:xfrm>
            <a:off x="914400" y="4343400"/>
            <a:ext cx="5029200" cy="4114800"/>
          </a:xfrm>
          <a:noFill/>
          <a:ln/>
        </p:spPr>
        <p:txBody>
          <a:bodyPr/>
          <a:lstStyle/>
          <a:p>
            <a:pPr eaLnBrk="1" hangingPunct="1"/>
            <a:r>
              <a:rPr lang="en-US" smtClean="0"/>
              <a:t>In 2006, the University of British Columbia studied the environmental impacts that could be expected from the replacement of the Buchanan building, which is located on the University’s campus. The LCA analysis used the Athena Institute’s Environmental Impact Estimator life cycle analysis tool to model the impacts that would be avoided by retaining the Buchanan building rather than replacing it with a new building. The analysis assessed the structure, envelope, and operational usage of the nearly 200,000 square-foot building and included an assessment that included raw material extraction, manufacturing of construction materials, construction of the structure and envelope, and associated transportation effects.</a:t>
            </a:r>
          </a:p>
          <a:p>
            <a:pPr eaLnBrk="1" hangingPunct="1"/>
            <a:endParaRPr lang="en-US" smtClean="0"/>
          </a:p>
          <a:p>
            <a:pPr eaLnBrk="1" hangingPunct="1"/>
            <a:r>
              <a:rPr lang="en-US" smtClean="0"/>
              <a:t>The study showed that reusing the Buchanan building would result in major environmental savings. It determined that, over an 80-year period, total carbon emissions for the new building were merely 5 percent lower. Furthermore, it would take approximately 38 years for a new, energy efficient building to recover the carbon that was expended during the construction process and begin to accumulate carbon savings. In other words, net carbon emissions savings for the replacement building would begin only after 38 years.</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a:ln/>
        </p:spPr>
      </p:sp>
      <p:sp>
        <p:nvSpPr>
          <p:cNvPr id="52227" name="Notes Placeholder 2"/>
          <p:cNvSpPr>
            <a:spLocks noGrp="1"/>
          </p:cNvSpPr>
          <p:nvPr>
            <p:ph type="body" idx="1"/>
          </p:nvPr>
        </p:nvSpPr>
        <p:spPr>
          <a:xfrm>
            <a:off x="914400" y="4343400"/>
            <a:ext cx="5029200" cy="4114800"/>
          </a:xfrm>
          <a:noFill/>
          <a:ln/>
        </p:spPr>
        <p:txBody>
          <a:bodyPr/>
          <a:lstStyle/>
          <a:p>
            <a:pPr eaLnBrk="1" hangingPunct="1"/>
            <a:endParaRPr lang="en-US" dirty="0" smtClean="0"/>
          </a:p>
        </p:txBody>
      </p:sp>
      <p:sp>
        <p:nvSpPr>
          <p:cNvPr id="52228"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defTabSz="914400" eaLnBrk="0" hangingPunct="0"/>
            <a:fld id="{172AE7E8-7996-44CA-B4E9-76591BBDDADA}" type="slidenum">
              <a:rPr lang="en-US" sz="1200">
                <a:ea typeface="ヒラギノ角ゴ Pro W3"/>
                <a:cs typeface="ヒラギノ角ゴ Pro W3"/>
              </a:rPr>
              <a:pPr algn="r" defTabSz="914400" eaLnBrk="0" hangingPunct="0"/>
              <a:t>17</a:t>
            </a:fld>
            <a:endParaRPr lang="en-US" sz="1200">
              <a:ea typeface="ヒラギノ角ゴ Pro W3"/>
              <a:cs typeface="ヒラギノ角ゴ Pro W3"/>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p:spPr>
        <p:txBody>
          <a:bodyPr/>
          <a:lstStyle/>
          <a:p>
            <a:pPr eaLnBrk="1" hangingPunct="1">
              <a:spcBef>
                <a:spcPts val="600"/>
              </a:spcBef>
              <a:spcAft>
                <a:spcPts val="600"/>
              </a:spcAft>
              <a:buFont typeface="Wingdings" pitchFamily="2" charset="2"/>
              <a:buNone/>
            </a:pPr>
            <a:r>
              <a:rPr lang="en-US" smtClean="0"/>
              <a:t>A number of guiding questions led to this research. Understanding that buildings have such great environmental impact, this study seeks to answer </a:t>
            </a:r>
            <a:r>
              <a:rPr lang="en-US" smtClean="0">
                <a:solidFill>
                  <a:srgbClr val="7F7F7F"/>
                </a:solidFill>
              </a:rPr>
              <a:t>under what conditions is building reuse environmentally preferable to demolition and new construction?  Do the benefits of reusing and retrofitting a building, rather than tearing it down and building new, differ by region, climate or building type And are there significant opportunities to reduce </a:t>
            </a:r>
            <a:r>
              <a:rPr lang="en-US" b="1" i="1" smtClean="0">
                <a:solidFill>
                  <a:srgbClr val="DAEDEF"/>
                </a:solidFill>
              </a:rPr>
              <a:t>near term </a:t>
            </a:r>
            <a:r>
              <a:rPr lang="en-US" smtClean="0">
                <a:solidFill>
                  <a:srgbClr val="7F7F7F"/>
                </a:solidFill>
              </a:rPr>
              <a:t>carbon emissions by reusing buildings rather than constructing anew?</a:t>
            </a:r>
            <a:endParaRPr lang="en-US" smtClean="0"/>
          </a:p>
        </p:txBody>
      </p:sp>
      <p:sp>
        <p:nvSpPr>
          <p:cNvPr id="53252"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defTabSz="914400" eaLnBrk="0" hangingPunct="0"/>
            <a:fld id="{1EA57BB8-10EC-4075-8817-51F52330CD0D}" type="slidenum">
              <a:rPr lang="en-US" sz="1200">
                <a:ea typeface="ヒラギノ角ゴ Pro W3"/>
                <a:cs typeface="ヒラギノ角ゴ Pro W3"/>
              </a:rPr>
              <a:pPr algn="r" defTabSz="914400" eaLnBrk="0" hangingPunct="0"/>
              <a:t>18</a:t>
            </a:fld>
            <a:endParaRPr lang="en-US" sz="1200">
              <a:ea typeface="ヒラギノ角ゴ Pro W3"/>
              <a:cs typeface="ヒラギノ角ゴ Pro W3"/>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eaLnBrk="0" hangingPunct="0"/>
            <a:fld id="{B1C6436C-05EC-4A28-AE1A-00EED3413678}" type="slidenum">
              <a:rPr lang="en-US" sz="1200">
                <a:solidFill>
                  <a:srgbClr val="000000"/>
                </a:solidFill>
                <a:ea typeface="ヒラギノ角ゴ Pro W3"/>
                <a:cs typeface="ヒラギノ角ゴ Pro W3"/>
              </a:rPr>
              <a:pPr algn="r" defTabSz="914400" eaLnBrk="0" hangingPunct="0"/>
              <a:t>19</a:t>
            </a:fld>
            <a:endParaRPr lang="en-US" sz="1200">
              <a:solidFill>
                <a:srgbClr val="000000"/>
              </a:solidFill>
              <a:ea typeface="ヒラギノ角ゴ Pro W3"/>
              <a:cs typeface="ヒラギノ角ゴ Pro W3"/>
            </a:endParaRPr>
          </a:p>
        </p:txBody>
      </p:sp>
      <p:sp>
        <p:nvSpPr>
          <p:cNvPr id="54275" name="Rectangle 2"/>
          <p:cNvSpPr>
            <a:spLocks noGrp="1" noRot="1" noChangeAspect="1" noChangeArrowheads="1" noTextEdit="1"/>
          </p:cNvSpPr>
          <p:nvPr>
            <p:ph type="sldImg"/>
          </p:nvPr>
        </p:nvSpPr>
        <p:spPr>
          <a:xfrm>
            <a:off x="1331913" y="979488"/>
            <a:ext cx="4194175" cy="3144837"/>
          </a:xfrm>
          <a:ln/>
        </p:spPr>
      </p:sp>
      <p:sp>
        <p:nvSpPr>
          <p:cNvPr id="54276" name="Rectangle 3"/>
          <p:cNvSpPr>
            <a:spLocks noGrp="1" noChangeArrowheads="1"/>
          </p:cNvSpPr>
          <p:nvPr>
            <p:ph type="body" idx="1"/>
          </p:nvPr>
        </p:nvSpPr>
        <p:spPr>
          <a:xfrm>
            <a:off x="914400" y="4343400"/>
            <a:ext cx="5029200" cy="4114800"/>
          </a:xfrm>
          <a:noFill/>
          <a:ln/>
        </p:spPr>
        <p:txBody>
          <a:bodyPr/>
          <a:lstStyle/>
          <a:p>
            <a:pPr eaLnBrk="1" hangingPunct="1"/>
            <a:r>
              <a:rPr lang="en-US" smtClean="0"/>
              <a:t>In contrast to building operating energy, </a:t>
            </a:r>
            <a:r>
              <a:rPr lang="en-US" i="1" smtClean="0"/>
              <a:t>embodied energy </a:t>
            </a:r>
            <a:r>
              <a:rPr lang="en-US" smtClean="0"/>
              <a:t>is required to produce a building. It includes the up-front</a:t>
            </a:r>
          </a:p>
          <a:p>
            <a:pPr eaLnBrk="1" hangingPunct="1"/>
            <a:r>
              <a:rPr lang="en-US" smtClean="0"/>
              <a:t>energy investment for extraction of natural resources, manufacturing, transportation, and installation of materials. </a:t>
            </a:r>
          </a:p>
          <a:p>
            <a:pPr eaLnBrk="1" hangingPunct="1"/>
            <a:endParaRPr lang="en-US" smtClean="0"/>
          </a:p>
          <a:p>
            <a:pPr eaLnBrk="1" hangingPunct="1"/>
            <a:r>
              <a:rPr lang="en-US" smtClean="0"/>
              <a:t>Recently, many building and environmental scientists have been dismissive of the embodied energy approach to quantifying the benefits of building preservation; energy embedded in an existing building is often viewed as a ‘sunk cost.’ That is, it is often argued that there is no inherent current or future energy savings associated with preserving a building, because the energy expenditures needed to create a building occurred in the past, as did the environmental impacts associated with creating the building. In this view, the only value of building reuse is the avoidance of environmental impacts that results from not constructing a new building. This approach has given rise to the avoided impacts approach to understanding reuse, which measures the impacts that are avoided by not constructing new buildings.</a:t>
            </a:r>
          </a:p>
          <a:p>
            <a:pPr eaLnBrk="1" hangingPunct="1"/>
            <a:endParaRPr 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pPr eaLnBrk="1" hangingPunct="1">
              <a:buFontTx/>
              <a:buChar char="-"/>
            </a:pPr>
            <a:r>
              <a:rPr lang="en-US" dirty="0" smtClean="0"/>
              <a:t>National advocacy organization for historic preservation/</a:t>
            </a:r>
            <a:r>
              <a:rPr lang="en-US" baseline="0" dirty="0" smtClean="0"/>
              <a:t> heritage conservation in the United States. </a:t>
            </a:r>
          </a:p>
          <a:p>
            <a:pPr eaLnBrk="1" hangingPunct="1">
              <a:buFontTx/>
              <a:buChar char="-"/>
            </a:pPr>
            <a:r>
              <a:rPr lang="en-US" baseline="0" dirty="0" smtClean="0"/>
              <a:t>Approximately 250,000 members nationwide . </a:t>
            </a:r>
          </a:p>
          <a:p>
            <a:pPr marL="0" marR="0" indent="0" algn="l" defTabSz="914400" rtl="0" eaLnBrk="1" fontAlgn="base" latinLnBrk="0" hangingPunct="1">
              <a:lnSpc>
                <a:spcPct val="100000"/>
              </a:lnSpc>
              <a:spcBef>
                <a:spcPct val="30000"/>
              </a:spcBef>
              <a:spcAft>
                <a:spcPct val="0"/>
              </a:spcAft>
              <a:buClrTx/>
              <a:buSzTx/>
              <a:buFontTx/>
              <a:buChar char="-"/>
              <a:tabLst/>
              <a:defRPr/>
            </a:pPr>
            <a:r>
              <a:rPr lang="en-US" baseline="0" dirty="0" smtClean="0"/>
              <a:t> Not a governmental organization – we are non-profit</a:t>
            </a:r>
            <a:endParaRPr lang="en-US" dirty="0" smtClean="0"/>
          </a:p>
          <a:p>
            <a:pPr eaLnBrk="1" hangingPunct="1">
              <a:buFontTx/>
              <a:buChar char="-"/>
            </a:pPr>
            <a:r>
              <a:rPr lang="en-US" baseline="0" dirty="0" smtClean="0"/>
              <a:t> Based in Washington DC with many field offices throughout the United States; I work in our Chicago field office .</a:t>
            </a:r>
          </a:p>
          <a:p>
            <a:pPr eaLnBrk="1" hangingPunct="1">
              <a:buFontTx/>
              <a:buChar char="-"/>
            </a:pPr>
            <a:endParaRPr lang="en-US" baseline="0"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xfrm>
            <a:off x="914400" y="4343400"/>
            <a:ext cx="5029200" cy="4114800"/>
          </a:xfrm>
          <a:noFill/>
          <a:ln/>
        </p:spPr>
        <p:txBody>
          <a:bodyPr/>
          <a:lstStyle/>
          <a:p>
            <a:pPr eaLnBrk="1" hangingPunct="1"/>
            <a:r>
              <a:rPr lang="en-US" i="1" smtClean="0"/>
              <a:t>Six building types </a:t>
            </a:r>
            <a:r>
              <a:rPr lang="en-US" smtClean="0"/>
              <a:t>were selected for the analysis:</a:t>
            </a:r>
          </a:p>
          <a:p>
            <a:pPr eaLnBrk="1" hangingPunct="1"/>
            <a:r>
              <a:rPr lang="en-US" smtClean="0"/>
              <a:t>• Single-Family Residential</a:t>
            </a:r>
          </a:p>
          <a:p>
            <a:pPr eaLnBrk="1" hangingPunct="1"/>
            <a:r>
              <a:rPr lang="en-US" smtClean="0"/>
              <a:t>• Multifamily Residential</a:t>
            </a:r>
          </a:p>
          <a:p>
            <a:pPr eaLnBrk="1" hangingPunct="1"/>
            <a:r>
              <a:rPr lang="en-US" smtClean="0"/>
              <a:t>• Commercial Office</a:t>
            </a:r>
          </a:p>
          <a:p>
            <a:pPr eaLnBrk="1" hangingPunct="1"/>
            <a:r>
              <a:rPr lang="en-US" smtClean="0"/>
              <a:t>• Urban Village Mixed-Use</a:t>
            </a:r>
          </a:p>
          <a:p>
            <a:pPr eaLnBrk="1" hangingPunct="1"/>
            <a:r>
              <a:rPr lang="en-US" smtClean="0"/>
              <a:t>• Elementary School</a:t>
            </a:r>
          </a:p>
          <a:p>
            <a:pPr eaLnBrk="1" hangingPunct="1"/>
            <a:r>
              <a:rPr lang="en-US" smtClean="0"/>
              <a:t>• Warehouse (both conversion of a warehouse to commercial office and to residential)</a:t>
            </a:r>
          </a:p>
          <a:p>
            <a:pPr eaLnBrk="1" hangingPunct="1"/>
            <a:endParaRPr lang="en-US" smtClean="0"/>
          </a:p>
          <a:p>
            <a:pPr eaLnBrk="1" hangingPunct="1"/>
            <a:r>
              <a:rPr lang="en-US" smtClean="0"/>
              <a:t>This slide shows the actual buildings used in the analysis. </a:t>
            </a:r>
          </a:p>
        </p:txBody>
      </p:sp>
      <p:sp>
        <p:nvSpPr>
          <p:cNvPr id="58372"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defTabSz="914400" eaLnBrk="0" hangingPunct="0"/>
            <a:fld id="{4FFE3ED1-911F-4B65-996B-4C950EA4AE5D}" type="slidenum">
              <a:rPr lang="en-US" sz="1200">
                <a:ea typeface="ヒラギノ角ゴ Pro W3"/>
                <a:cs typeface="ヒラギノ角ゴ Pro W3"/>
              </a:rPr>
              <a:pPr algn="r" defTabSz="914400" eaLnBrk="0" hangingPunct="0"/>
              <a:t>20</a:t>
            </a:fld>
            <a:endParaRPr lang="en-US" sz="1200">
              <a:ea typeface="ヒラギノ角ゴ Pro W3"/>
              <a:cs typeface="ヒラギノ角ゴ Pro W3"/>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lide Image Placeholder 1"/>
          <p:cNvSpPr>
            <a:spLocks noGrp="1" noRot="1" noChangeAspect="1" noTextEdit="1"/>
          </p:cNvSpPr>
          <p:nvPr>
            <p:ph type="sldImg"/>
          </p:nvPr>
        </p:nvSpPr>
        <p:spPr>
          <a:ln/>
        </p:spPr>
      </p:sp>
      <p:sp>
        <p:nvSpPr>
          <p:cNvPr id="59395" name="Notes Placeholder 2"/>
          <p:cNvSpPr>
            <a:spLocks noGrp="1"/>
          </p:cNvSpPr>
          <p:nvPr>
            <p:ph type="body" idx="1"/>
          </p:nvPr>
        </p:nvSpPr>
        <p:spPr>
          <a:xfrm>
            <a:off x="914400" y="4343400"/>
            <a:ext cx="5029200" cy="4114800"/>
          </a:xfrm>
          <a:noFill/>
          <a:ln/>
        </p:spPr>
        <p:txBody>
          <a:bodyPr/>
          <a:lstStyle/>
          <a:p>
            <a:pPr eaLnBrk="1" hangingPunct="1"/>
            <a:r>
              <a:rPr lang="en-US" smtClean="0"/>
              <a:t>Each renovated case study building is evaluated against it’s comparable new construction scenario using Life Cycle Assessment (LCA). The study looks at the entire life cycle of the buildings, from the extraction and processing of all raw materials through the end of life of all building components including:</a:t>
            </a:r>
          </a:p>
          <a:p>
            <a:pPr eaLnBrk="1" hangingPunct="1"/>
            <a:endParaRPr lang="en-US" b="1" smtClean="0">
              <a:cs typeface="Arial" pitchFamily="34" charset="0"/>
            </a:endParaRPr>
          </a:p>
          <a:p>
            <a:pPr eaLnBrk="1" hangingPunct="1"/>
            <a:r>
              <a:rPr lang="en-US" b="1" smtClean="0">
                <a:cs typeface="Arial" pitchFamily="34" charset="0"/>
              </a:rPr>
              <a:t>Extraction </a:t>
            </a:r>
            <a:r>
              <a:rPr lang="en-US" smtClean="0">
                <a:cs typeface="Arial" pitchFamily="34" charset="0"/>
              </a:rPr>
              <a:t>of raw materials for production of both new and replacement materials. </a:t>
            </a:r>
          </a:p>
          <a:p>
            <a:pPr eaLnBrk="1" hangingPunct="1"/>
            <a:r>
              <a:rPr lang="en-US" b="1" smtClean="0">
                <a:cs typeface="Arial" pitchFamily="34" charset="0"/>
              </a:rPr>
              <a:t>Transformation</a:t>
            </a:r>
            <a:r>
              <a:rPr lang="en-US" smtClean="0">
                <a:cs typeface="Arial" pitchFamily="34" charset="0"/>
              </a:rPr>
              <a:t> and refinement of raw materials. </a:t>
            </a:r>
          </a:p>
          <a:p>
            <a:pPr eaLnBrk="1" hangingPunct="1"/>
            <a:r>
              <a:rPr lang="en-US" b="1" smtClean="0">
                <a:cs typeface="Arial" pitchFamily="34" charset="0"/>
              </a:rPr>
              <a:t>Manufacture</a:t>
            </a:r>
            <a:r>
              <a:rPr lang="en-US" smtClean="0">
                <a:cs typeface="Arial" pitchFamily="34" charset="0"/>
              </a:rPr>
              <a:t> of products and distribution to suppliers.</a:t>
            </a:r>
          </a:p>
          <a:p>
            <a:pPr eaLnBrk="1" hangingPunct="1"/>
            <a:r>
              <a:rPr lang="en-US" b="1" smtClean="0">
                <a:cs typeface="Arial" pitchFamily="34" charset="0"/>
              </a:rPr>
              <a:t>Transportation</a:t>
            </a:r>
            <a:r>
              <a:rPr lang="en-US" smtClean="0">
                <a:cs typeface="Arial" pitchFamily="34" charset="0"/>
              </a:rPr>
              <a:t> of products to building site.</a:t>
            </a:r>
          </a:p>
          <a:p>
            <a:pPr eaLnBrk="1" hangingPunct="1"/>
            <a:r>
              <a:rPr lang="en-US" b="1" smtClean="0">
                <a:cs typeface="Arial" pitchFamily="34" charset="0"/>
              </a:rPr>
              <a:t>Use</a:t>
            </a:r>
            <a:r>
              <a:rPr lang="en-US" smtClean="0">
                <a:cs typeface="Arial" pitchFamily="34" charset="0"/>
              </a:rPr>
              <a:t> of building including construction-related activities and operating energy of the building over its lifespan.</a:t>
            </a:r>
          </a:p>
          <a:p>
            <a:pPr eaLnBrk="1" hangingPunct="1"/>
            <a:r>
              <a:rPr lang="en-US" b="1" smtClean="0">
                <a:cs typeface="Arial" pitchFamily="34" charset="0"/>
              </a:rPr>
              <a:t>End of Life</a:t>
            </a:r>
            <a:r>
              <a:rPr lang="en-US" smtClean="0">
                <a:cs typeface="Arial" pitchFamily="34" charset="0"/>
              </a:rPr>
              <a:t> disposal of materials, including transportation, to landfill, recycling or incineration.</a:t>
            </a:r>
          </a:p>
          <a:p>
            <a:pPr eaLnBrk="1" hangingPunct="1"/>
            <a:endParaRPr lang="en-US" smtClean="0"/>
          </a:p>
        </p:txBody>
      </p:sp>
      <p:sp>
        <p:nvSpPr>
          <p:cNvPr id="59396"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defTabSz="914400" eaLnBrk="0" hangingPunct="0"/>
            <a:fld id="{E28B4D6A-6015-4EE5-917E-4E7608FA8A16}" type="slidenum">
              <a:rPr lang="en-US" sz="1200">
                <a:ea typeface="ヒラギノ角ゴ Pro W3"/>
                <a:cs typeface="ヒラギノ角ゴ Pro W3"/>
              </a:rPr>
              <a:pPr algn="r" defTabSz="914400" eaLnBrk="0" hangingPunct="0"/>
              <a:t>21</a:t>
            </a:fld>
            <a:endParaRPr lang="en-US" sz="1200">
              <a:ea typeface="ヒラギノ角ゴ Pro W3"/>
              <a:cs typeface="ヒラギノ角ゴ Pro W3"/>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xfrm>
            <a:off x="914400" y="4343400"/>
            <a:ext cx="5029200" cy="4114800"/>
          </a:xfrm>
          <a:noFill/>
          <a:ln/>
        </p:spPr>
        <p:txBody>
          <a:bodyPr/>
          <a:lstStyle/>
          <a:p>
            <a:pPr eaLnBrk="1" hangingPunct="1">
              <a:spcBef>
                <a:spcPct val="0"/>
              </a:spcBef>
            </a:pPr>
            <a:r>
              <a:rPr lang="en-US" smtClean="0"/>
              <a:t>Life cycle impact assessment (LCIA) classifies and combines the flows of materials, energy and emissions into and out of each product system by the type of impact their use or release has on the environment. The method employed here is the peer-reviewed and internationally-recognized LCIA method IMPACT2002+ v2.07. The exception to this is the climate change indicator, which is calculated based on the IPCC 2007 100-year GWP weighting. This method uses the most current science with regard to global warming and offers the greatest consistency with data that might be presented elsewhere. </a:t>
            </a:r>
          </a:p>
          <a:p>
            <a:pPr eaLnBrk="1" hangingPunct="1">
              <a:spcBef>
                <a:spcPct val="0"/>
              </a:spcBef>
            </a:pPr>
            <a:endParaRPr lang="en-US" smtClean="0"/>
          </a:p>
          <a:p>
            <a:pPr eaLnBrk="1" hangingPunct="1">
              <a:spcBef>
                <a:spcPct val="0"/>
              </a:spcBef>
            </a:pPr>
            <a:r>
              <a:rPr lang="en-US" smtClean="0"/>
              <a:t>Inventory flows are entered into published algorithms to calculate various impacts.</a:t>
            </a:r>
          </a:p>
          <a:p>
            <a:pPr eaLnBrk="1" hangingPunct="1"/>
            <a:endParaRPr lang="en-US" smtClean="0"/>
          </a:p>
          <a:p>
            <a:pPr eaLnBrk="1" hangingPunct="1"/>
            <a:r>
              <a:rPr lang="en-US" smtClean="0"/>
              <a:t>This slide shows the four major impact categories evaluated in this study, and the subcategories (midpoints) that are included in Resource, Ecosystem Quality and Human Health impact. </a:t>
            </a:r>
          </a:p>
          <a:p>
            <a:pPr eaLnBrk="1" hangingPunct="1"/>
            <a:endParaRPr lang="en-US" smtClean="0"/>
          </a:p>
          <a:p>
            <a:pPr eaLnBrk="1" hangingPunct="1"/>
            <a:r>
              <a:rPr lang="en-US" smtClean="0"/>
              <a:t>Note that for Human Health impacts, only those occurring from the release of substances into the outdoor environment and human exposure to that environment are considered, direct exposure through indoor air or exhaust is excluded and is currently beyond the capabilities of life cycle science due to lack of information and established methods in LCA. </a:t>
            </a:r>
          </a:p>
          <a:p>
            <a:pPr eaLnBrk="1" hangingPunct="1"/>
            <a:endParaRPr lang="en-US" smtClean="0"/>
          </a:p>
          <a:p>
            <a:pPr eaLnBrk="1" hangingPunct="1"/>
            <a:r>
              <a:rPr lang="en-US" smtClean="0"/>
              <a:t>Important to note that you cannot compare results across categories and this study makes no attempt to weight indicators. </a:t>
            </a:r>
          </a:p>
        </p:txBody>
      </p:sp>
      <p:sp>
        <p:nvSpPr>
          <p:cNvPr id="60420"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defTabSz="914400" eaLnBrk="0" hangingPunct="0"/>
            <a:fld id="{9F29B436-668B-435B-834B-6DC689EDBF58}" type="slidenum">
              <a:rPr lang="en-US" sz="1200">
                <a:ea typeface="ヒラギノ角ゴ Pro W3"/>
                <a:cs typeface="ヒラギノ角ゴ Pro W3"/>
              </a:rPr>
              <a:pPr algn="r" defTabSz="914400" eaLnBrk="0" hangingPunct="0"/>
              <a:t>22</a:t>
            </a:fld>
            <a:endParaRPr lang="en-US" sz="1200">
              <a:ea typeface="ヒラギノ角ゴ Pro W3"/>
              <a:cs typeface="ヒラギノ角ゴ Pro W3"/>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xfrm>
            <a:off x="914400" y="4343400"/>
            <a:ext cx="5029200" cy="4114800"/>
          </a:xfrm>
          <a:noFill/>
          <a:ln/>
        </p:spPr>
        <p:txBody>
          <a:bodyPr/>
          <a:lstStyle/>
          <a:p>
            <a:pPr eaLnBrk="1" hangingPunct="1"/>
            <a:r>
              <a:rPr lang="en-US" smtClean="0"/>
              <a:t>Four cities representing different US climate regions were selected to analyze the effect that climate (and grid mix) has on results: Portland (temperate), Phoenix (hot-arid), Chicago (cold) and Atlanta (hot-humid). </a:t>
            </a:r>
          </a:p>
        </p:txBody>
      </p:sp>
      <p:sp>
        <p:nvSpPr>
          <p:cNvPr id="61444"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defTabSz="914400" eaLnBrk="0" hangingPunct="0"/>
            <a:fld id="{87C231E8-6B6C-448C-8F01-CF07468D8664}" type="slidenum">
              <a:rPr lang="en-US" sz="1200">
                <a:ea typeface="ヒラギノ角ゴ Pro W3"/>
                <a:cs typeface="ヒラギノ角ゴ Pro W3"/>
              </a:rPr>
              <a:pPr algn="r" defTabSz="914400" eaLnBrk="0" hangingPunct="0"/>
              <a:t>23</a:t>
            </a:fld>
            <a:endParaRPr lang="en-US" sz="1200">
              <a:ea typeface="ヒラギノ角ゴ Pro W3"/>
              <a:cs typeface="ヒラギノ角ゴ Pro W3"/>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pPr eaLnBrk="1" hangingPunct="1"/>
            <a:r>
              <a:rPr lang="en-US" smtClean="0"/>
              <a:t>Two energy “test conditions” are analyzed in the study. </a:t>
            </a:r>
          </a:p>
          <a:p>
            <a:pPr eaLnBrk="1" hangingPunct="1"/>
            <a:endParaRPr lang="en-US" b="1" smtClean="0"/>
          </a:p>
          <a:p>
            <a:pPr eaLnBrk="1" hangingPunct="1"/>
            <a:r>
              <a:rPr lang="en-US" b="1" smtClean="0"/>
              <a:t>Base Case.</a:t>
            </a:r>
            <a:r>
              <a:rPr lang="en-US" smtClean="0"/>
              <a:t>  Represents a typical building, renovated or built to meet contemporary energy code standards. The Base Case</a:t>
            </a:r>
            <a:r>
              <a:rPr lang="en-US" i="1" smtClean="0"/>
              <a:t> </a:t>
            </a:r>
            <a:r>
              <a:rPr lang="en-US" smtClean="0"/>
              <a:t>assumes that buildings in both the NC and RR scenarios have the same operating energy performance.  This test condition assumes that a renovated building has been retrofitted to include energy-efficiency measures (EEMs), such that it is operating on par with new construction. </a:t>
            </a:r>
          </a:p>
          <a:p>
            <a:pPr eaLnBrk="1" hangingPunct="1"/>
            <a:r>
              <a:rPr lang="en-US" smtClean="0"/>
              <a:t> </a:t>
            </a:r>
          </a:p>
          <a:p>
            <a:pPr eaLnBrk="1" hangingPunct="1"/>
            <a:r>
              <a:rPr lang="en-US" b="1" smtClean="0"/>
              <a:t>Advanced Case.  </a:t>
            </a:r>
            <a:r>
              <a:rPr lang="en-US" smtClean="0"/>
              <a:t>Represents an energy performance improvement over the Base Case. This test condition evaluates environmental impacts when buildings are operating at an advanced level of energy efficiency. For the Advanced Case, both buildings include EEMs that increase their operating energy performance by an estimated 30 percent .  </a:t>
            </a:r>
          </a:p>
          <a:p>
            <a:pPr eaLnBrk="1" hangingPunct="1"/>
            <a:r>
              <a:rPr lang="en-US" smtClean="0"/>
              <a:t> </a:t>
            </a:r>
          </a:p>
        </p:txBody>
      </p:sp>
      <p:sp>
        <p:nvSpPr>
          <p:cNvPr id="62468"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defTabSz="914400" eaLnBrk="0" hangingPunct="0"/>
            <a:fld id="{CFF0F0FA-B372-4758-B45C-37C63B50FAAF}" type="slidenum">
              <a:rPr lang="en-US" sz="1200">
                <a:ea typeface="ヒラギノ角ゴ Pro W3"/>
                <a:cs typeface="ヒラギノ角ゴ Pro W3"/>
              </a:rPr>
              <a:pPr algn="r" defTabSz="914400" eaLnBrk="0" hangingPunct="0"/>
              <a:t>24</a:t>
            </a:fld>
            <a:endParaRPr lang="en-US" sz="1200">
              <a:ea typeface="ヒラギノ角ゴ Pro W3"/>
              <a:cs typeface="ヒラギノ角ゴ Pro W3"/>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xfrm>
            <a:off x="914400" y="4343400"/>
            <a:ext cx="5029200" cy="4114800"/>
          </a:xfrm>
          <a:noFill/>
          <a:ln/>
        </p:spPr>
        <p:txBody>
          <a:bodyPr/>
          <a:lstStyle/>
          <a:p>
            <a:pPr eaLnBrk="1" hangingPunct="1"/>
            <a:r>
              <a:rPr lang="en-US" smtClean="0"/>
              <a:t>Reuse Matters</a:t>
            </a:r>
          </a:p>
          <a:p>
            <a:pPr eaLnBrk="1" hangingPunct="1"/>
            <a:r>
              <a:rPr lang="en-US" smtClean="0"/>
              <a:t>In general, building reuse almost always yields fewer environmental impacts than new construction when comparing buildings of similar size, functionality and energy efficiency. This result was found to be true irrespective of climate—though differences in climate can affect the extent of savings offered by reuse. </a:t>
            </a:r>
          </a:p>
          <a:p>
            <a:pPr eaLnBrk="1" hangingPunct="1"/>
            <a:endParaRPr lang="en-US" smtClean="0"/>
          </a:p>
          <a:p>
            <a:pPr eaLnBrk="1" hangingPunct="1"/>
            <a:endParaRPr lang="en-US" smtClean="0"/>
          </a:p>
        </p:txBody>
      </p:sp>
      <p:sp>
        <p:nvSpPr>
          <p:cNvPr id="63492"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defTabSz="914400" eaLnBrk="0" hangingPunct="0"/>
            <a:fld id="{D351802D-2C57-4A6C-86A2-3CE69950460A}" type="slidenum">
              <a:rPr lang="en-US" sz="1200">
                <a:ea typeface="ヒラギノ角ゴ Pro W3"/>
                <a:cs typeface="ヒラギノ角ゴ Pro W3"/>
              </a:rPr>
              <a:pPr algn="r" defTabSz="914400" eaLnBrk="0" hangingPunct="0"/>
              <a:t>25</a:t>
            </a:fld>
            <a:endParaRPr lang="en-US" sz="1200">
              <a:ea typeface="ヒラギノ角ゴ Pro W3"/>
              <a:cs typeface="ヒラギノ角ゴ Pro W3"/>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xfrm>
            <a:off x="914400" y="4343400"/>
            <a:ext cx="5029200" cy="4114800"/>
          </a:xfrm>
          <a:noFill/>
          <a:ln/>
        </p:spPr>
        <p:txBody>
          <a:bodyPr/>
          <a:lstStyle/>
          <a:p>
            <a:pPr eaLnBrk="1" hangingPunct="1"/>
            <a:r>
              <a:rPr lang="en-US" smtClean="0"/>
              <a:t>This graphs shows the same commercial office building but hones in on the climate change impact category. NC and RR results are shown for both the base and the advanced case test conditions. The graph shows that energy use drives climate change impacts and as energy use is reduced in the advanced case scenarios, impacts go down. However, RR still outperforms NC over the 75-year period. </a:t>
            </a:r>
          </a:p>
        </p:txBody>
      </p:sp>
      <p:sp>
        <p:nvSpPr>
          <p:cNvPr id="64516"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defTabSz="914400" eaLnBrk="0" hangingPunct="0"/>
            <a:fld id="{63C1E105-0C7A-4834-9BDD-DCC86D552438}" type="slidenum">
              <a:rPr lang="en-US" sz="1200">
                <a:ea typeface="ヒラギノ角ゴ Pro W3"/>
                <a:cs typeface="ヒラギノ角ゴ Pro W3"/>
              </a:rPr>
              <a:pPr algn="r" defTabSz="914400" eaLnBrk="0" hangingPunct="0"/>
              <a:t>26</a:t>
            </a:fld>
            <a:endParaRPr lang="en-US" sz="1200">
              <a:ea typeface="ヒラギノ角ゴ Pro W3"/>
              <a:cs typeface="ヒラギノ角ゴ Pro W3"/>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xfrm>
            <a:off x="914400" y="4343400"/>
            <a:ext cx="5029200" cy="4114800"/>
          </a:xfrm>
          <a:noFill/>
          <a:ln/>
        </p:spPr>
        <p:txBody>
          <a:bodyPr/>
          <a:lstStyle/>
          <a:p>
            <a:pPr eaLnBrk="1" hangingPunct="1"/>
            <a:r>
              <a:rPr lang="en-US" smtClean="0"/>
              <a:t>This chart compares the climate change impacts for the Portland commercial office building at various lifespans. The NC Advanced case is shown in blue, the RR base case is shown in orange. Impacts are plotted at year 1, 5, 10, 15, 25, 50, 75 and 100. In this instance, it takes until year 42 before the impacts of the energy efficient new construction building outweigh the average performing existing building. </a:t>
            </a:r>
          </a:p>
        </p:txBody>
      </p:sp>
      <p:sp>
        <p:nvSpPr>
          <p:cNvPr id="65540"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defTabSz="914400" eaLnBrk="0" hangingPunct="0"/>
            <a:fld id="{6BC1CFC1-91B4-4282-9BB5-8A158E5BE911}" type="slidenum">
              <a:rPr lang="en-US" sz="1200">
                <a:ea typeface="ヒラギノ角ゴ Pro W3"/>
                <a:cs typeface="ヒラギノ角ゴ Pro W3"/>
              </a:rPr>
              <a:pPr algn="r" defTabSz="914400" eaLnBrk="0" hangingPunct="0"/>
              <a:t>27</a:t>
            </a:fld>
            <a:endParaRPr lang="en-US" sz="1200">
              <a:ea typeface="ヒラギノ角ゴ Pro W3"/>
              <a:cs typeface="ヒラギノ角ゴ Pro W3"/>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Slide Image Placeholder 1"/>
          <p:cNvSpPr>
            <a:spLocks noGrp="1" noRot="1" noChangeAspect="1" noTextEdit="1"/>
          </p:cNvSpPr>
          <p:nvPr>
            <p:ph type="sldImg"/>
          </p:nvPr>
        </p:nvSpPr>
        <p:spPr>
          <a:ln/>
        </p:spPr>
      </p:sp>
      <p:sp>
        <p:nvSpPr>
          <p:cNvPr id="66563" name="Notes Placeholder 2"/>
          <p:cNvSpPr>
            <a:spLocks noGrp="1"/>
          </p:cNvSpPr>
          <p:nvPr>
            <p:ph type="body" idx="1"/>
          </p:nvPr>
        </p:nvSpPr>
        <p:spPr>
          <a:xfrm>
            <a:off x="914400" y="4343400"/>
            <a:ext cx="5029200" cy="4114800"/>
          </a:xfrm>
          <a:noFill/>
          <a:ln/>
        </p:spPr>
        <p:txBody>
          <a:bodyPr/>
          <a:lstStyle/>
          <a:p>
            <a:pPr eaLnBrk="1" hangingPunct="1"/>
            <a:r>
              <a:rPr lang="en-US" smtClean="0"/>
              <a:t>While these results may be obvious, the more interesting results are shown when an average performance existing building is compared to the more energy efficient new construction building. In this comparison, the new construction building does perform better of the 75-year life span, however, it often takes decades for the new building to compensate, through efficient operations, the initial environmental impacts from the construction process. In this way, even retrofitting buildings to average levels of energy performance offers immediate climate change impact reductions. </a:t>
            </a:r>
          </a:p>
        </p:txBody>
      </p:sp>
      <p:sp>
        <p:nvSpPr>
          <p:cNvPr id="66564"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defTabSz="914400" eaLnBrk="0" hangingPunct="0"/>
            <a:fld id="{EF21FFEE-B5D5-47C9-A4E8-10CE7780295F}" type="slidenum">
              <a:rPr lang="en-US" sz="1200">
                <a:ea typeface="ヒラギノ角ゴ Pro W3"/>
                <a:cs typeface="ヒラギノ角ゴ Pro W3"/>
              </a:rPr>
              <a:pPr algn="r" defTabSz="914400" eaLnBrk="0" hangingPunct="0"/>
              <a:t>28</a:t>
            </a:fld>
            <a:endParaRPr lang="en-US" sz="1200">
              <a:ea typeface="ヒラギノ角ゴ Pro W3"/>
              <a:cs typeface="ヒラギノ角ゴ Pro W3"/>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Rot="1" noChangeAspect="1" noChangeArrowheads="1" noTextEdit="1"/>
          </p:cNvSpPr>
          <p:nvPr>
            <p:ph type="sldImg"/>
          </p:nvPr>
        </p:nvSpPr>
        <p:spPr>
          <a:ln/>
        </p:spPr>
      </p:sp>
      <p:sp>
        <p:nvSpPr>
          <p:cNvPr id="6758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p:spPr>
        <p:txBody>
          <a:bodyPr/>
          <a:lstStyle/>
          <a:p>
            <a:pPr eaLnBrk="1" hangingPunct="1"/>
            <a:r>
              <a:rPr lang="en-US" dirty="0" smtClean="0"/>
              <a:t>The National Trust has</a:t>
            </a:r>
            <a:r>
              <a:rPr lang="en-US" baseline="0" dirty="0" smtClean="0"/>
              <a:t> an entire field office that is dedicated to the advancing the connections between historic preservation and sustainability – the Preservation Green Lab which is based in Seattle.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dirty="0" smtClean="0">
              <a:solidFill>
                <a:schemeClr val="tx1"/>
              </a:solidFill>
              <a:latin typeface="Calibri"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smtClean="0">
                <a:solidFill>
                  <a:schemeClr val="tx1"/>
                </a:solidFill>
                <a:latin typeface="Calibri" pitchFamily="34" charset="0"/>
                <a:ea typeface="+mn-ea"/>
                <a:cs typeface="+mn-cs"/>
              </a:rPr>
              <a:t>We know at the National Trust –  I suspect just about everyone in this room knows – that there are incredibly important and powerful connections between conserving our heritage and creating the sustainable communities. Preservation drives positive economic outcomes/ certainly positive social/cultural value of preservation.   But what is less recognized is the environmental value that our older buildings bring.  </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dirty="0" smtClean="0">
              <a:solidFill>
                <a:schemeClr val="tx1"/>
              </a:solidFill>
              <a:latin typeface="Calibri"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smtClean="0">
                <a:solidFill>
                  <a:schemeClr val="tx1"/>
                </a:solidFill>
                <a:latin typeface="Calibri" pitchFamily="34" charset="0"/>
                <a:ea typeface="+mn-ea"/>
                <a:cs typeface="+mn-cs"/>
              </a:rPr>
              <a:t>We know that buildings are our greatest renewable resource; and so the mission of the Green Lab is quite simple: Make it easier to reuse existing buildings and make it easier to retrofit them for improved environmental performance – use less water, use less energy.</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baseline="0" dirty="0" smtClean="0">
              <a:solidFill>
                <a:schemeClr val="tx1"/>
              </a:solidFill>
              <a:latin typeface="Calibri"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baseline="0" dirty="0" smtClean="0">
                <a:solidFill>
                  <a:schemeClr val="tx1"/>
                </a:solidFill>
                <a:latin typeface="Calibri" pitchFamily="34" charset="0"/>
                <a:ea typeface="+mn-ea"/>
                <a:cs typeface="+mn-cs"/>
              </a:rPr>
              <a:t>Since 2009 we’ve been working </a:t>
            </a:r>
            <a:r>
              <a:rPr lang="en-US" sz="1200" kern="1200" dirty="0" smtClean="0">
                <a:solidFill>
                  <a:schemeClr val="tx1"/>
                </a:solidFill>
                <a:latin typeface="Calibri" pitchFamily="34" charset="0"/>
                <a:ea typeface="+mn-ea"/>
                <a:cs typeface="+mn-cs"/>
              </a:rPr>
              <a:t>with a national</a:t>
            </a:r>
            <a:r>
              <a:rPr lang="en-US" sz="1200" kern="1200" baseline="0" dirty="0" smtClean="0">
                <a:solidFill>
                  <a:schemeClr val="tx1"/>
                </a:solidFill>
                <a:latin typeface="Calibri" pitchFamily="34" charset="0"/>
                <a:ea typeface="+mn-ea"/>
                <a:cs typeface="+mn-cs"/>
              </a:rPr>
              <a:t> network of </a:t>
            </a:r>
            <a:r>
              <a:rPr lang="en-US" sz="1200" kern="1200" dirty="0" smtClean="0">
                <a:solidFill>
                  <a:schemeClr val="tx1"/>
                </a:solidFill>
                <a:latin typeface="Calibri" pitchFamily="34" charset="0"/>
                <a:ea typeface="+mn-ea"/>
                <a:cs typeface="+mn-cs"/>
              </a:rPr>
              <a:t>partners to develop innovative research, advance public policy and increase private investment to reduce demolitions and improve building performance.</a:t>
            </a:r>
          </a:p>
          <a:p>
            <a:pPr marL="0" marR="0" indent="0" algn="l" defTabSz="914400" rtl="0" eaLnBrk="1" fontAlgn="base" latinLnBrk="0" hangingPunct="1">
              <a:lnSpc>
                <a:spcPct val="100000"/>
              </a:lnSpc>
              <a:spcBef>
                <a:spcPct val="30000"/>
              </a:spcBef>
              <a:spcAft>
                <a:spcPct val="0"/>
              </a:spcAft>
              <a:buClrTx/>
              <a:buSzTx/>
              <a:buFontTx/>
              <a:buNone/>
              <a:tabLst/>
              <a:defRPr/>
            </a:pPr>
            <a:endParaRPr lang="en-US" sz="1200" kern="1200" dirty="0" smtClean="0">
              <a:solidFill>
                <a:schemeClr val="tx1"/>
              </a:solidFill>
              <a:latin typeface="Calibri" pitchFamily="34" charset="0"/>
              <a:ea typeface="+mn-ea"/>
              <a:cs typeface="+mn-cs"/>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latin typeface="Calibri" pitchFamily="34" charset="0"/>
                <a:ea typeface="+mn-ea"/>
                <a:cs typeface="+mn-cs"/>
              </a:rPr>
              <a:t>I’m delighted to be able to</a:t>
            </a:r>
            <a:r>
              <a:rPr lang="en-US" sz="1200" kern="1200" baseline="0" dirty="0" smtClean="0">
                <a:solidFill>
                  <a:schemeClr val="tx1"/>
                </a:solidFill>
                <a:latin typeface="Calibri" pitchFamily="34" charset="0"/>
                <a:ea typeface="+mn-ea"/>
                <a:cs typeface="+mn-cs"/>
              </a:rPr>
              <a:t> share some of the work with you today</a:t>
            </a:r>
            <a:endParaRPr lang="en-US" dirty="0"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xfrm>
            <a:off x="914400" y="4343400"/>
            <a:ext cx="5029200" cy="4114800"/>
          </a:xfrm>
          <a:noFill/>
          <a:ln/>
        </p:spPr>
        <p:txBody>
          <a:bodyPr/>
          <a:lstStyle/>
          <a:p>
            <a:pPr eaLnBrk="1" hangingPunct="1"/>
            <a:r>
              <a:rPr lang="en-US" smtClean="0"/>
              <a:t>These reuse-based savings may seem small when considering a single building. However, the absolute carbon-related impact reductions can be substantial when these results are scaled across the building stock of a city. Consider this example: In Portland, Oregon retrofitting just 1 percent of the office buildings and single family homes that would otherwise be demolished and rebuilt over the next ten years would help to meet 15 percent of the county’s total CO2 reduction targets. </a:t>
            </a:r>
          </a:p>
        </p:txBody>
      </p:sp>
      <p:sp>
        <p:nvSpPr>
          <p:cNvPr id="68612"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defTabSz="914400" eaLnBrk="0" hangingPunct="0"/>
            <a:fld id="{79E7B6B6-4BCE-4AD2-9DD8-C959733F1127}" type="slidenum">
              <a:rPr lang="en-US" sz="1200">
                <a:ea typeface="ヒラギノ角ゴ Pro W3"/>
                <a:cs typeface="ヒラギノ角ゴ Pro W3"/>
              </a:rPr>
              <a:pPr algn="r" defTabSz="914400" eaLnBrk="0" hangingPunct="0"/>
              <a:t>32</a:t>
            </a:fld>
            <a:endParaRPr lang="en-US" sz="1200">
              <a:ea typeface="ヒラギノ角ゴ Pro W3"/>
              <a:cs typeface="ヒラギノ角ゴ Pro W3"/>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xfrm>
            <a:off x="914400" y="4343400"/>
            <a:ext cx="5029200" cy="4114800"/>
          </a:xfrm>
          <a:noFill/>
          <a:ln/>
        </p:spPr>
        <p:txBody>
          <a:bodyPr/>
          <a:lstStyle/>
          <a:p>
            <a:pPr eaLnBrk="1" hangingPunct="1"/>
            <a:r>
              <a:rPr lang="en-US" smtClean="0"/>
              <a:t>There’s another important point of this study—and that is that design of buildings really matters. Those buildings that tend to use the fewest materials will have the most significant environmental savings—and in fact that benefits of reuse can be eroded.  This suggests that it’s important to make sure buildings are designed carefully, and building designers have better tools that enable them to choose materials with the best environmental profile. </a:t>
            </a:r>
          </a:p>
        </p:txBody>
      </p:sp>
      <p:sp>
        <p:nvSpPr>
          <p:cNvPr id="69636"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defTabSz="914400" eaLnBrk="0" hangingPunct="0"/>
            <a:fld id="{0FE5716E-0678-4C4D-81DA-CB875F2799A0}" type="slidenum">
              <a:rPr lang="en-US" sz="1200">
                <a:ea typeface="ヒラギノ角ゴ Pro W3"/>
                <a:cs typeface="ヒラギノ角ゴ Pro W3"/>
              </a:rPr>
              <a:pPr algn="r" defTabSz="914400" eaLnBrk="0" hangingPunct="0"/>
              <a:t>33</a:t>
            </a:fld>
            <a:endParaRPr lang="en-US" sz="1200">
              <a:ea typeface="ヒラギノ角ゴ Pro W3"/>
              <a:cs typeface="ヒラギノ角ゴ Pro W3"/>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xfrm>
            <a:off x="914400" y="4343400"/>
            <a:ext cx="5029200" cy="4114800"/>
          </a:xfrm>
          <a:noFill/>
          <a:ln/>
        </p:spPr>
        <p:txBody>
          <a:bodyPr/>
          <a:lstStyle/>
          <a:p>
            <a:pPr eaLnBrk="1" hangingPunct="1"/>
            <a:r>
              <a:rPr lang="en-US" smtClean="0"/>
              <a:t>A notable exception to these findings is that one building type did not show a decrease in ALL environmental impact : the warehouse to residential conversion. In this scenario, the quantity and type of material inputs needed to undergo a change of use demonstrated that the building actually had GREATER impacts over demolition and new construction in some, but not all, impact categories. This points to the finding that renovated buildings that use large amounts of material inputs perform on par with new construction. Further research is needed in order to understand if the materials specific to this warehouse conversion were typical and to understand actual energy consumption of these building types. </a:t>
            </a:r>
          </a:p>
        </p:txBody>
      </p:sp>
      <p:sp>
        <p:nvSpPr>
          <p:cNvPr id="70660"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defTabSz="914400" eaLnBrk="0" hangingPunct="0"/>
            <a:fld id="{438B9B5E-3476-4930-9FD2-350FC06B37B2}" type="slidenum">
              <a:rPr lang="en-US" sz="1200">
                <a:ea typeface="ヒラギノ角ゴ Pro W3"/>
                <a:cs typeface="ヒラギノ角ゴ Pro W3"/>
              </a:rPr>
              <a:pPr algn="r" defTabSz="914400" eaLnBrk="0" hangingPunct="0"/>
              <a:t>34</a:t>
            </a:fld>
            <a:endParaRPr lang="en-US" sz="1200">
              <a:ea typeface="ヒラギノ角ゴ Pro W3"/>
              <a:cs typeface="ヒラギノ角ゴ Pro W3"/>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a:ln/>
        </p:spPr>
      </p:sp>
      <p:sp>
        <p:nvSpPr>
          <p:cNvPr id="61443" name="Notes Placeholder 2"/>
          <p:cNvSpPr>
            <a:spLocks noGrp="1"/>
          </p:cNvSpPr>
          <p:nvPr>
            <p:ph type="body" idx="1"/>
          </p:nvPr>
        </p:nvSpPr>
        <p:spPr>
          <a:xfrm>
            <a:off x="914400" y="4343400"/>
            <a:ext cx="5029200" cy="4114800"/>
          </a:xfrm>
          <a:noFill/>
          <a:ln/>
        </p:spPr>
        <p:txBody>
          <a:bodyPr/>
          <a:lstStyle/>
          <a:p>
            <a:pPr eaLnBrk="1" hangingPunct="1"/>
            <a:r>
              <a:rPr lang="en-US" smtClean="0"/>
              <a:t>Four cities representing different US climate regions were selected to analyze the effect that climate (and grid mix) has on results: Portland (temperate), Phoenix (hot-arid), Chicago (cold) and Atlanta (hot-humid). </a:t>
            </a:r>
          </a:p>
        </p:txBody>
      </p:sp>
      <p:sp>
        <p:nvSpPr>
          <p:cNvPr id="61444" name="Slide Number Placeholder 3"/>
          <p:cNvSpPr txBox="1">
            <a:spLocks noGrp="1"/>
          </p:cNvSpPr>
          <p:nvPr/>
        </p:nvSpPr>
        <p:spPr bwMode="auto">
          <a:xfrm>
            <a:off x="3886200" y="8686800"/>
            <a:ext cx="2971800" cy="457200"/>
          </a:xfrm>
          <a:prstGeom prst="rect">
            <a:avLst/>
          </a:prstGeom>
          <a:noFill/>
          <a:ln w="9525">
            <a:noFill/>
            <a:miter lim="800000"/>
            <a:headEnd/>
            <a:tailEnd/>
          </a:ln>
        </p:spPr>
        <p:txBody>
          <a:bodyPr anchor="b"/>
          <a:lstStyle/>
          <a:p>
            <a:pPr algn="r" defTabSz="914400" eaLnBrk="0" hangingPunct="0"/>
            <a:fld id="{87C231E8-6B6C-448C-8F01-CF07468D8664}" type="slidenum">
              <a:rPr lang="en-US" sz="1200">
                <a:ea typeface="ヒラギノ角ゴ Pro W3"/>
                <a:cs typeface="ヒラギノ角ゴ Pro W3"/>
              </a:rPr>
              <a:pPr algn="r" defTabSz="914400" eaLnBrk="0" hangingPunct="0"/>
              <a:t>39</a:t>
            </a:fld>
            <a:endParaRPr lang="en-US" sz="1200">
              <a:ea typeface="ヒラギノ角ゴ Pro W3"/>
              <a:cs typeface="ヒラギノ角ゴ Pro W3"/>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C151E99-6FDA-4EED-9514-A7BBD7B23CE4}" type="slidenum">
              <a:rPr lang="en-US" smtClean="0"/>
              <a:pPr>
                <a:defRPr/>
              </a:pPr>
              <a:t>40</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C151E99-6FDA-4EED-9514-A7BBD7B23CE4}" type="slidenum">
              <a:rPr lang="en-US" smtClean="0"/>
              <a:pPr>
                <a:defRPr/>
              </a:pPr>
              <a:t>42</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C151E99-6FDA-4EED-9514-A7BBD7B23CE4}" type="slidenum">
              <a:rPr lang="en-US" smtClean="0"/>
              <a:pPr>
                <a:defRPr/>
              </a:pPr>
              <a:t>44</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dirty="0" smtClean="0"/>
              <a:t>They’re adaptable to new uses…    Patrice—this compares</a:t>
            </a:r>
            <a:r>
              <a:rPr lang="en-US" baseline="0" dirty="0" smtClean="0"/>
              <a:t> </a:t>
            </a:r>
            <a:r>
              <a:rPr lang="en-US" dirty="0" smtClean="0"/>
              <a:t>The old brick of Seattle's Pioneer Square with the new modern buildings in the background…showing</a:t>
            </a:r>
            <a:r>
              <a:rPr lang="en-US" baseline="0" dirty="0" smtClean="0"/>
              <a:t> </a:t>
            </a:r>
            <a:r>
              <a:rPr lang="en-US" dirty="0" smtClean="0"/>
              <a:t>that these buildings have survived many uses because they are durable</a:t>
            </a:r>
            <a:r>
              <a:rPr lang="en-US" baseline="0" dirty="0" smtClean="0"/>
              <a:t> and sound.</a:t>
            </a:r>
            <a:endParaRPr lang="en-US" dirty="0" smtClean="0"/>
          </a:p>
          <a:p>
            <a:pPr defTabSz="457200" eaLnBrk="1" hangingPunct="1">
              <a:spcBef>
                <a:spcPct val="0"/>
              </a:spcBef>
            </a:pPr>
            <a:endParaRPr lang="en-US" dirty="0" smtClean="0"/>
          </a:p>
        </p:txBody>
      </p:sp>
      <p:sp>
        <p:nvSpPr>
          <p:cNvPr id="5018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8A927B3-0317-4317-A306-33811B6795FE}" type="slidenum">
              <a:rPr lang="en-US" sz="1200">
                <a:latin typeface="Calibri" pitchFamily="34" charset="0"/>
              </a:rPr>
              <a:pPr algn="r"/>
              <a:t>45</a:t>
            </a:fld>
            <a:endParaRPr lang="en-US" sz="1200">
              <a:latin typeface="Calibri"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noFill/>
          <a:ln/>
        </p:spPr>
        <p:txBody>
          <a:bodyPr/>
          <a:lstStyle/>
          <a:p>
            <a:pPr defTabSz="457200" eaLnBrk="1" hangingPunct="1">
              <a:spcBef>
                <a:spcPct val="0"/>
              </a:spcBef>
            </a:pPr>
            <a:r>
              <a:rPr lang="en-US" dirty="0" err="1" smtClean="0"/>
              <a:t>ptable</a:t>
            </a:r>
            <a:r>
              <a:rPr lang="en-US" dirty="0" smtClean="0"/>
              <a:t> to new uses…</a:t>
            </a:r>
          </a:p>
        </p:txBody>
      </p:sp>
      <p:sp>
        <p:nvSpPr>
          <p:cNvPr id="50180"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C8A927B3-0317-4317-A306-33811B6795FE}" type="slidenum">
              <a:rPr lang="en-US" sz="1200">
                <a:latin typeface="Calibri" pitchFamily="34" charset="0"/>
              </a:rPr>
              <a:pPr algn="r"/>
              <a:t>46</a:t>
            </a:fld>
            <a:endParaRPr lang="en-US" sz="1200">
              <a:latin typeface="Calibri"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defTabSz="914400" eaLnBrk="0" hangingPunct="0"/>
            <a:fld id="{6812800F-0C1E-43FF-8761-5E7279AD64F8}" type="slidenum">
              <a:rPr lang="en-US" sz="1200">
                <a:solidFill>
                  <a:srgbClr val="000000"/>
                </a:solidFill>
                <a:ea typeface="ヒラギノ角ゴ Pro W3"/>
                <a:cs typeface="ヒラギノ角ゴ Pro W3"/>
              </a:rPr>
              <a:pPr algn="r" defTabSz="914400" eaLnBrk="0" hangingPunct="0"/>
              <a:t>5</a:t>
            </a:fld>
            <a:endParaRPr lang="en-US" sz="1200">
              <a:solidFill>
                <a:srgbClr val="000000"/>
              </a:solidFill>
              <a:ea typeface="ヒラギノ角ゴ Pro W3"/>
              <a:cs typeface="ヒラギノ角ゴ Pro W3"/>
            </a:endParaRPr>
          </a:p>
        </p:txBody>
      </p:sp>
      <p:sp>
        <p:nvSpPr>
          <p:cNvPr id="44035" name="Rectangle 2"/>
          <p:cNvSpPr>
            <a:spLocks noGrp="1" noRot="1" noChangeAspect="1" noChangeArrowheads="1" noTextEdit="1"/>
          </p:cNvSpPr>
          <p:nvPr>
            <p:ph type="sldImg"/>
          </p:nvPr>
        </p:nvSpPr>
        <p:spPr>
          <a:xfrm>
            <a:off x="1331913" y="979488"/>
            <a:ext cx="4194175" cy="3144837"/>
          </a:xfrm>
          <a:ln/>
        </p:spPr>
      </p:sp>
      <p:sp>
        <p:nvSpPr>
          <p:cNvPr id="44036" name="Rectangle 3"/>
          <p:cNvSpPr>
            <a:spLocks noGrp="1" noChangeArrowheads="1"/>
          </p:cNvSpPr>
          <p:nvPr>
            <p:ph type="body" idx="1"/>
          </p:nvPr>
        </p:nvSpPr>
        <p:spPr>
          <a:xfrm>
            <a:off x="914400" y="4343400"/>
            <a:ext cx="5029200" cy="4114800"/>
          </a:xfrm>
          <a:noFill/>
          <a:ln/>
        </p:spPr>
        <p:txBody>
          <a:bodyPr/>
          <a:lstStyle/>
          <a:p>
            <a:pPr eaLnBrk="1" hangingPunct="1"/>
            <a:r>
              <a:rPr lang="en-US" smtClean="0"/>
              <a:t>According to research from the Brookings Institution, approx. 27% of the existing building stock is expected to be demolished over the coming decades. </a:t>
            </a:r>
          </a:p>
          <a:p>
            <a:pPr eaLnBrk="1" hangingPunct="1"/>
            <a:endParaRPr lang="en-US" smtClean="0"/>
          </a:p>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7"/>
          <p:cNvSpPr>
            <a:spLocks noGrp="1" noChangeArrowheads="1"/>
          </p:cNvSpPr>
          <p:nvPr>
            <p:ph type="sldNum" sz="quarter" idx="5"/>
          </p:nvPr>
        </p:nvSpPr>
        <p:spPr>
          <a:noFill/>
        </p:spPr>
        <p:txBody>
          <a:bodyPr/>
          <a:lstStyle/>
          <a:p>
            <a:fld id="{19D0782D-BCDF-4B72-9859-C06D26017353}" type="slidenum">
              <a:rPr lang="en-US" smtClean="0"/>
              <a:pPr/>
              <a:t>7</a:t>
            </a:fld>
            <a:endParaRPr lang="en-US" smtClean="0"/>
          </a:p>
        </p:txBody>
      </p:sp>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p:spPr>
        <p:txBody>
          <a:bodyPr/>
          <a:lstStyle/>
          <a:p>
            <a:pPr eaLnBrk="1" hangingPunct="1"/>
            <a:r>
              <a:rPr lang="en-US" baseline="0" dirty="0" smtClean="0"/>
              <a:t>It’s not the architects, who want the glamour and fame that comes along with new construction</a:t>
            </a:r>
          </a:p>
          <a:p>
            <a:pPr eaLnBrk="1" hangingPunct="1"/>
            <a:r>
              <a:rPr lang="en-US" baseline="0" dirty="0" smtClean="0"/>
              <a:t>	-- It’s not the various building industry trade groups – it’s fair to say that they mostly line up behind </a:t>
            </a:r>
            <a:r>
              <a:rPr lang="en-US" i="1" baseline="0" dirty="0" smtClean="0"/>
              <a:t>new construction</a:t>
            </a:r>
          </a:p>
          <a:p>
            <a:pPr eaLnBrk="1" hangingPunct="1"/>
            <a:r>
              <a:rPr lang="en-US" i="1" baseline="0" dirty="0" smtClean="0"/>
              <a:t>	-- </a:t>
            </a:r>
            <a:r>
              <a:rPr lang="en-US" i="0" baseline="0" dirty="0" smtClean="0"/>
              <a:t>The economics often don’t support reuse (though in an ideal world it would…)</a:t>
            </a:r>
          </a:p>
          <a:p>
            <a:pPr eaLnBrk="1" hangingPunct="1"/>
            <a:r>
              <a:rPr lang="en-US" i="0" baseline="0" dirty="0" smtClean="0"/>
              <a:t>	-- And, perhaps most surprisingly, it’s not the green building industry that’s really interested in seeing the maximum reuse of existing buildings.</a:t>
            </a:r>
          </a:p>
          <a:p>
            <a:pPr marL="0" marR="0" indent="0" algn="l" defTabSz="914400" rtl="0" eaLnBrk="0" fontAlgn="base" latinLnBrk="0" hangingPunct="0">
              <a:lnSpc>
                <a:spcPct val="100000"/>
              </a:lnSpc>
              <a:spcBef>
                <a:spcPct val="30000"/>
              </a:spcBef>
              <a:spcAft>
                <a:spcPct val="0"/>
              </a:spcAft>
              <a:buClrTx/>
              <a:buSzTx/>
              <a:buFontTx/>
              <a:buNone/>
              <a:tabLst/>
              <a:defRPr/>
            </a:pPr>
            <a:r>
              <a:rPr lang="en-US" i="0" baseline="0" dirty="0" smtClean="0"/>
              <a:t>I can’t do much about the architects, powerful industry trade groups, the economics of construction which don’t even come close to including the externalities of new construction.</a:t>
            </a:r>
          </a:p>
          <a:p>
            <a:endParaRPr lang="en-US" dirty="0"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Rot="1" noChangeAspect="1" noChangeArrowheads="1" noTextEdit="1"/>
          </p:cNvSpPr>
          <p:nvPr>
            <p:ph type="sldImg"/>
          </p:nvPr>
        </p:nvSpPr>
        <p:spPr>
          <a:ln/>
        </p:spPr>
      </p:sp>
      <p:sp>
        <p:nvSpPr>
          <p:cNvPr id="46083"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5" name="Picture 10" descr="Grand Staircase.tif"/>
          <p:cNvPicPr>
            <a:picLocks noChangeAspect="1"/>
          </p:cNvPicPr>
          <p:nvPr/>
        </p:nvPicPr>
        <p:blipFill>
          <a:blip r:embed="rId2" cstate="print"/>
          <a:srcRect/>
          <a:stretch>
            <a:fillRect/>
          </a:stretch>
        </p:blipFill>
        <p:spPr bwMode="auto">
          <a:xfrm>
            <a:off x="-15875" y="4302125"/>
            <a:ext cx="3046413" cy="2555875"/>
          </a:xfrm>
          <a:prstGeom prst="rect">
            <a:avLst/>
          </a:prstGeom>
          <a:noFill/>
          <a:ln w="9525">
            <a:noFill/>
            <a:miter lim="800000"/>
            <a:headEnd/>
            <a:tailEnd/>
          </a:ln>
        </p:spPr>
      </p:pic>
      <p:pic>
        <p:nvPicPr>
          <p:cNvPr id="6" name="Picture 9" descr="Parade &amp; Davidson Building.tif"/>
          <p:cNvPicPr>
            <a:picLocks noChangeAspect="1"/>
          </p:cNvPicPr>
          <p:nvPr/>
        </p:nvPicPr>
        <p:blipFill>
          <a:blip r:embed="rId3" cstate="print"/>
          <a:srcRect/>
          <a:stretch>
            <a:fillRect/>
          </a:stretch>
        </p:blipFill>
        <p:spPr bwMode="auto">
          <a:xfrm>
            <a:off x="-15875" y="2017713"/>
            <a:ext cx="3046413" cy="2414587"/>
          </a:xfrm>
          <a:prstGeom prst="rect">
            <a:avLst/>
          </a:prstGeom>
          <a:noFill/>
          <a:ln w="9525">
            <a:noFill/>
            <a:miter lim="800000"/>
            <a:headEnd/>
            <a:tailEnd/>
          </a:ln>
        </p:spPr>
      </p:pic>
      <p:pic>
        <p:nvPicPr>
          <p:cNvPr id="7" name="Picture 7" descr="iStock_000010851069Large.tif"/>
          <p:cNvPicPr>
            <a:picLocks noChangeAspect="1"/>
          </p:cNvPicPr>
          <p:nvPr/>
        </p:nvPicPr>
        <p:blipFill>
          <a:blip r:embed="rId4" cstate="print"/>
          <a:srcRect l="-2" r="-3100"/>
          <a:stretch>
            <a:fillRect/>
          </a:stretch>
        </p:blipFill>
        <p:spPr bwMode="auto">
          <a:xfrm>
            <a:off x="-15875" y="-17463"/>
            <a:ext cx="3140075" cy="2105026"/>
          </a:xfrm>
          <a:prstGeom prst="rect">
            <a:avLst/>
          </a:prstGeom>
          <a:noFill/>
          <a:ln w="9525">
            <a:noFill/>
            <a:miter lim="800000"/>
            <a:headEnd/>
            <a:tailEnd/>
          </a:ln>
        </p:spPr>
      </p:pic>
      <p:sp>
        <p:nvSpPr>
          <p:cNvPr id="8" name="Rectangle 13"/>
          <p:cNvSpPr/>
          <p:nvPr/>
        </p:nvSpPr>
        <p:spPr>
          <a:xfrm>
            <a:off x="0" y="4229100"/>
            <a:ext cx="3038475" cy="203200"/>
          </a:xfrm>
          <a:prstGeom prst="rect">
            <a:avLst/>
          </a:prstGeom>
          <a:solidFill>
            <a:schemeClr val="tx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9" name="Rectangle 14"/>
          <p:cNvSpPr/>
          <p:nvPr/>
        </p:nvSpPr>
        <p:spPr>
          <a:xfrm>
            <a:off x="0" y="1874838"/>
            <a:ext cx="3038475" cy="203200"/>
          </a:xfrm>
          <a:prstGeom prst="rect">
            <a:avLst/>
          </a:prstGeom>
          <a:solidFill>
            <a:schemeClr val="accent1">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solidFill>
                <a:schemeClr val="lt1">
                  <a:alpha val="50000"/>
                </a:schemeClr>
              </a:solidFill>
            </a:endParaRPr>
          </a:p>
        </p:txBody>
      </p:sp>
      <p:sp>
        <p:nvSpPr>
          <p:cNvPr id="10" name="Rectangle 15"/>
          <p:cNvSpPr/>
          <p:nvPr/>
        </p:nvSpPr>
        <p:spPr>
          <a:xfrm>
            <a:off x="0" y="6654800"/>
            <a:ext cx="3038475" cy="203200"/>
          </a:xfrm>
          <a:prstGeom prst="rect">
            <a:avLst/>
          </a:prstGeom>
          <a:solidFill>
            <a:schemeClr val="accent2">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1" name="Rectangle 8"/>
          <p:cNvSpPr/>
          <p:nvPr/>
        </p:nvSpPr>
        <p:spPr>
          <a:xfrm>
            <a:off x="3030538" y="0"/>
            <a:ext cx="6113462" cy="6858000"/>
          </a:xfrm>
          <a:prstGeom prst="rect">
            <a:avLst/>
          </a:prstGeom>
          <a:solidFill>
            <a:srgbClr val="0A519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n>
                <a:solidFill>
                  <a:schemeClr val="tx2"/>
                </a:solidFill>
              </a:ln>
              <a:solidFill>
                <a:schemeClr val="accent2">
                  <a:lumMod val="40000"/>
                  <a:lumOff val="60000"/>
                </a:schemeClr>
              </a:solidFill>
            </a:endParaRPr>
          </a:p>
        </p:txBody>
      </p:sp>
      <p:pic>
        <p:nvPicPr>
          <p:cNvPr id="12" name="Picture 5" descr="NTHP_LOGO_RGB_noTAG.png"/>
          <p:cNvPicPr>
            <a:picLocks noChangeAspect="1"/>
          </p:cNvPicPr>
          <p:nvPr/>
        </p:nvPicPr>
        <p:blipFill>
          <a:blip r:embed="rId5" cstate="print"/>
          <a:srcRect/>
          <a:stretch>
            <a:fillRect/>
          </a:stretch>
        </p:blipFill>
        <p:spPr bwMode="auto">
          <a:xfrm>
            <a:off x="3341688" y="520700"/>
            <a:ext cx="2533650" cy="654050"/>
          </a:xfrm>
          <a:prstGeom prst="rect">
            <a:avLst/>
          </a:prstGeom>
          <a:noFill/>
          <a:ln w="9525">
            <a:noFill/>
            <a:miter lim="800000"/>
            <a:headEnd/>
            <a:tailEnd/>
          </a:ln>
        </p:spPr>
      </p:pic>
      <p:sp>
        <p:nvSpPr>
          <p:cNvPr id="2" name="Title 1"/>
          <p:cNvSpPr>
            <a:spLocks noGrp="1"/>
          </p:cNvSpPr>
          <p:nvPr>
            <p:ph type="ctrTitle"/>
          </p:nvPr>
        </p:nvSpPr>
        <p:spPr>
          <a:xfrm>
            <a:off x="3394604" y="2834234"/>
            <a:ext cx="5520796" cy="1192917"/>
          </a:xfrm>
        </p:spPr>
        <p:txBody>
          <a:bodyPr anchor="b"/>
          <a:lstStyle>
            <a:lvl1pPr>
              <a:lnSpc>
                <a:spcPts val="3100"/>
              </a:lnSpc>
              <a:defRPr sz="3000" cap="none">
                <a:solidFill>
                  <a:schemeClr val="bg1"/>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3394605" y="4027151"/>
            <a:ext cx="5520795" cy="689756"/>
          </a:xfrm>
        </p:spPr>
        <p:txBody>
          <a:bodyPr/>
          <a:lstStyle>
            <a:lvl1pPr marL="0" indent="0" algn="l">
              <a:lnSpc>
                <a:spcPts val="1600"/>
              </a:lnSpc>
              <a:buNone/>
              <a:defRPr sz="1600">
                <a:solidFill>
                  <a:srgbClr val="E2DFCE"/>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3" name="Text Placeholder 12"/>
          <p:cNvSpPr>
            <a:spLocks noGrp="1"/>
          </p:cNvSpPr>
          <p:nvPr>
            <p:ph type="body" sz="quarter" idx="13"/>
          </p:nvPr>
        </p:nvSpPr>
        <p:spPr>
          <a:xfrm>
            <a:off x="3394605" y="4716907"/>
            <a:ext cx="5520795" cy="236099"/>
          </a:xfrm>
        </p:spPr>
        <p:txBody>
          <a:bodyPr anchor="ctr"/>
          <a:lstStyle>
            <a:lvl1pPr>
              <a:lnSpc>
                <a:spcPts val="1200"/>
              </a:lnSpc>
              <a:buFontTx/>
              <a:buNone/>
              <a:defRPr sz="1100" b="1" cap="all">
                <a:solidFill>
                  <a:srgbClr val="FFFFFF"/>
                </a:solidFill>
              </a:defRPr>
            </a:lvl1pPr>
          </a:lstStyle>
          <a:p>
            <a:pPr lvl="0"/>
            <a:r>
              <a:rPr lang="en-US" dirty="0" smtClean="0"/>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Slide Number Placeholder 5"/>
          <p:cNvSpPr>
            <a:spLocks noGrp="1"/>
          </p:cNvSpPr>
          <p:nvPr>
            <p:ph type="sldNum" sz="quarter" idx="10"/>
          </p:nvPr>
        </p:nvSpPr>
        <p:spPr/>
        <p:txBody>
          <a:bodyPr/>
          <a:lstStyle>
            <a:lvl1pPr>
              <a:defRPr/>
            </a:lvl1pPr>
          </a:lstStyle>
          <a:p>
            <a:pPr>
              <a:defRPr/>
            </a:pPr>
            <a:fld id="{FF5FDB65-9645-4282-98E8-1DAC0D398913}" type="slidenum">
              <a:rPr lang="en-US"/>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24" name="Content Placeholder 22"/>
          <p:cNvSpPr>
            <a:spLocks noGrp="1"/>
          </p:cNvSpPr>
          <p:nvPr>
            <p:ph sz="quarter" idx="13"/>
          </p:nvPr>
        </p:nvSpPr>
        <p:spPr>
          <a:xfrm>
            <a:off x="922010" y="1840864"/>
            <a:ext cx="3573790" cy="42852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5" name="Content Placeholder 22"/>
          <p:cNvSpPr>
            <a:spLocks noGrp="1"/>
          </p:cNvSpPr>
          <p:nvPr>
            <p:ph sz="quarter" idx="14"/>
          </p:nvPr>
        </p:nvSpPr>
        <p:spPr>
          <a:xfrm>
            <a:off x="4648200" y="1840864"/>
            <a:ext cx="4038600" cy="428529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8"/>
          <p:cNvSpPr>
            <a:spLocks noGrp="1"/>
          </p:cNvSpPr>
          <p:nvPr>
            <p:ph type="sldNum" sz="quarter" idx="15"/>
          </p:nvPr>
        </p:nvSpPr>
        <p:spPr/>
        <p:txBody>
          <a:bodyPr/>
          <a:lstStyle>
            <a:lvl1pPr>
              <a:defRPr/>
            </a:lvl1pPr>
          </a:lstStyle>
          <a:p>
            <a:pPr>
              <a:defRPr/>
            </a:pPr>
            <a:fld id="{DC9D4DBF-4502-48BA-A2EA-8DC24FE93E95}"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Slide Number Placeholder 8"/>
          <p:cNvSpPr>
            <a:spLocks noGrp="1"/>
          </p:cNvSpPr>
          <p:nvPr>
            <p:ph type="sldNum" sz="quarter" idx="10"/>
          </p:nvPr>
        </p:nvSpPr>
        <p:spPr/>
        <p:txBody>
          <a:bodyPr/>
          <a:lstStyle>
            <a:lvl1pPr>
              <a:defRPr/>
            </a:lvl1pPr>
          </a:lstStyle>
          <a:p>
            <a:pPr>
              <a:defRPr/>
            </a:pPr>
            <a:fld id="{B290799E-1B7F-4439-94D8-D1E37856CA1E}"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8"/>
          <p:cNvSpPr>
            <a:spLocks noGrp="1"/>
          </p:cNvSpPr>
          <p:nvPr>
            <p:ph type="sldNum" sz="quarter" idx="10"/>
          </p:nvPr>
        </p:nvSpPr>
        <p:spPr/>
        <p:txBody>
          <a:bodyPr/>
          <a:lstStyle>
            <a:lvl1pPr>
              <a:defRPr/>
            </a:lvl1pPr>
          </a:lstStyle>
          <a:p>
            <a:pPr>
              <a:defRPr/>
            </a:pPr>
            <a:fld id="{E11FB157-9AD0-4E79-ADB3-0C1A44C757A6}"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922010" y="1840864"/>
            <a:ext cx="7764790" cy="35264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Drag picture to placeholder or click icon to add</a:t>
            </a:r>
            <a:endParaRPr lang="en-US" noProof="0" dirty="0"/>
          </a:p>
        </p:txBody>
      </p:sp>
      <p:sp>
        <p:nvSpPr>
          <p:cNvPr id="11" name="Text Placeholder 10"/>
          <p:cNvSpPr>
            <a:spLocks noGrp="1"/>
          </p:cNvSpPr>
          <p:nvPr>
            <p:ph type="body" sz="quarter" idx="12"/>
          </p:nvPr>
        </p:nvSpPr>
        <p:spPr>
          <a:xfrm>
            <a:off x="922010" y="5367338"/>
            <a:ext cx="7764790" cy="817562"/>
          </a:xfrm>
        </p:spPr>
        <p:txBody>
          <a:bodyPr>
            <a:normAutofit/>
          </a:bodyPr>
          <a:lstStyle>
            <a:lvl1pPr>
              <a:defRPr sz="1600"/>
            </a:lvl1pPr>
          </a:lstStyle>
          <a:p>
            <a:pPr lvl="0"/>
            <a:r>
              <a:rPr lang="en-US" smtClean="0"/>
              <a:t>Click to edit Master text styles</a:t>
            </a:r>
          </a:p>
        </p:txBody>
      </p:sp>
      <p:sp>
        <p:nvSpPr>
          <p:cNvPr id="7" name="Title 6"/>
          <p:cNvSpPr>
            <a:spLocks noGrp="1"/>
          </p:cNvSpPr>
          <p:nvPr>
            <p:ph type="title"/>
          </p:nvPr>
        </p:nvSpPr>
        <p:spPr/>
        <p:txBody>
          <a:bodyPr/>
          <a:lstStyle/>
          <a:p>
            <a:r>
              <a:rPr lang="en-US" dirty="0" smtClean="0"/>
              <a:t>Click to edit Master title style</a:t>
            </a:r>
            <a:endParaRPr lang="en-US" dirty="0"/>
          </a:p>
        </p:txBody>
      </p:sp>
      <p:sp>
        <p:nvSpPr>
          <p:cNvPr id="5" name="Slide Number Placeholder 8"/>
          <p:cNvSpPr>
            <a:spLocks noGrp="1"/>
          </p:cNvSpPr>
          <p:nvPr>
            <p:ph type="sldNum" sz="quarter" idx="13"/>
          </p:nvPr>
        </p:nvSpPr>
        <p:spPr/>
        <p:txBody>
          <a:bodyPr/>
          <a:lstStyle>
            <a:lvl1pPr>
              <a:defRPr/>
            </a:lvl1pPr>
          </a:lstStyle>
          <a:p>
            <a:pPr>
              <a:defRPr/>
            </a:pPr>
            <a:fld id="{9A60F2BD-FE78-45F4-B69A-1B9967297F22}"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588"/>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7"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xfrm>
            <a:off x="8534400" y="6356350"/>
            <a:ext cx="609600" cy="365125"/>
          </a:xfrm>
          <a:prstGeom prst="rect">
            <a:avLst/>
          </a:prstGeom>
          <a:ln/>
        </p:spPr>
        <p:txBody>
          <a:bodyPr/>
          <a:lstStyle>
            <a:lvl1pPr>
              <a:defRPr/>
            </a:lvl1pPr>
          </a:lstStyle>
          <a:p>
            <a:pPr>
              <a:defRPr/>
            </a:pPr>
            <a:fld id="{76197749-3A60-46A9-A7AF-EA9206CD831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Rectangle 8"/>
          <p:cNvSpPr/>
          <p:nvPr/>
        </p:nvSpPr>
        <p:spPr>
          <a:xfrm>
            <a:off x="0" y="6269038"/>
            <a:ext cx="9144000" cy="588962"/>
          </a:xfrm>
          <a:prstGeom prst="rect">
            <a:avLst/>
          </a:prstGeom>
          <a:solidFill>
            <a:srgbClr val="0A519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n>
                <a:solidFill>
                  <a:schemeClr val="tx2"/>
                </a:solidFill>
              </a:ln>
              <a:solidFill>
                <a:schemeClr val="accent2">
                  <a:lumMod val="40000"/>
                  <a:lumOff val="60000"/>
                </a:schemeClr>
              </a:solidFill>
            </a:endParaRPr>
          </a:p>
        </p:txBody>
      </p:sp>
      <p:sp>
        <p:nvSpPr>
          <p:cNvPr id="11" name="Rectangle 10"/>
          <p:cNvSpPr/>
          <p:nvPr/>
        </p:nvSpPr>
        <p:spPr>
          <a:xfrm>
            <a:off x="0" y="6184900"/>
            <a:ext cx="9144000" cy="8413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dirty="0">
              <a:ln>
                <a:solidFill>
                  <a:schemeClr val="tx2"/>
                </a:solidFill>
              </a:ln>
              <a:solidFill>
                <a:schemeClr val="accent2">
                  <a:lumMod val="40000"/>
                  <a:lumOff val="60000"/>
                </a:schemeClr>
              </a:solidFill>
            </a:endParaRPr>
          </a:p>
        </p:txBody>
      </p:sp>
      <p:sp>
        <p:nvSpPr>
          <p:cNvPr id="2" name="Title Placeholder 1"/>
          <p:cNvSpPr>
            <a:spLocks noGrp="1"/>
          </p:cNvSpPr>
          <p:nvPr>
            <p:ph type="title"/>
          </p:nvPr>
        </p:nvSpPr>
        <p:spPr>
          <a:xfrm>
            <a:off x="922338" y="785813"/>
            <a:ext cx="7764462" cy="1055687"/>
          </a:xfrm>
          <a:prstGeom prst="rect">
            <a:avLst/>
          </a:prstGeom>
        </p:spPr>
        <p:txBody>
          <a:bodyPr vert="horz" lIns="0" tIns="0" rIns="91440" bIns="91440" rtlCol="0" anchor="t">
            <a:spAutoFit/>
          </a:bodyPr>
          <a:lstStyle/>
          <a:p>
            <a:r>
              <a:rPr lang="en-US" smtClean="0"/>
              <a:t>Click to edit Master title style</a:t>
            </a:r>
            <a:endParaRPr lang="en-US" dirty="0"/>
          </a:p>
        </p:txBody>
      </p:sp>
      <p:sp>
        <p:nvSpPr>
          <p:cNvPr id="3" name="Text Placeholder 2"/>
          <p:cNvSpPr>
            <a:spLocks noGrp="1"/>
          </p:cNvSpPr>
          <p:nvPr>
            <p:ph type="body" idx="1"/>
          </p:nvPr>
        </p:nvSpPr>
        <p:spPr>
          <a:xfrm>
            <a:off x="922338" y="1841500"/>
            <a:ext cx="7764462" cy="4202113"/>
          </a:xfrm>
          <a:prstGeom prst="rect">
            <a:avLst/>
          </a:prstGeom>
        </p:spPr>
        <p:txBody>
          <a:bodyPr vert="horz" lIns="0" tIns="45720" rIns="91440" bIns="45720" rtlCol="0">
            <a:no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2054" name="Picture 7" descr="NT_ppt bg_03-07.png"/>
          <p:cNvPicPr>
            <a:picLocks noChangeAspect="1"/>
          </p:cNvPicPr>
          <p:nvPr/>
        </p:nvPicPr>
        <p:blipFill>
          <a:blip r:embed="rId9" cstate="print"/>
          <a:srcRect/>
          <a:stretch>
            <a:fillRect/>
          </a:stretch>
        </p:blipFill>
        <p:spPr bwMode="auto">
          <a:xfrm>
            <a:off x="5670550" y="6507163"/>
            <a:ext cx="2647950" cy="215900"/>
          </a:xfrm>
          <a:prstGeom prst="rect">
            <a:avLst/>
          </a:prstGeom>
          <a:noFill/>
          <a:ln w="9525">
            <a:noFill/>
            <a:miter lim="800000"/>
            <a:headEnd/>
            <a:tailEnd/>
          </a:ln>
        </p:spPr>
      </p:pic>
      <p:sp>
        <p:nvSpPr>
          <p:cNvPr id="10" name="Slide Number Placeholder 8"/>
          <p:cNvSpPr>
            <a:spLocks noGrp="1"/>
          </p:cNvSpPr>
          <p:nvPr>
            <p:ph type="sldNum" sz="quarter" idx="4"/>
          </p:nvPr>
        </p:nvSpPr>
        <p:spPr>
          <a:xfrm>
            <a:off x="8491538" y="6408738"/>
            <a:ext cx="311150" cy="365125"/>
          </a:xfrm>
          <a:prstGeom prst="rect">
            <a:avLst/>
          </a:prstGeom>
        </p:spPr>
        <p:txBody>
          <a:bodyPr vert="horz" lIns="0" tIns="0" rIns="0" bIns="0" rtlCol="0" anchor="ctr"/>
          <a:lstStyle>
            <a:lvl1pPr algn="l" fontAlgn="auto">
              <a:spcBef>
                <a:spcPts val="0"/>
              </a:spcBef>
              <a:spcAft>
                <a:spcPts val="0"/>
              </a:spcAft>
              <a:defRPr sz="1000" b="1">
                <a:solidFill>
                  <a:srgbClr val="FFFFFF"/>
                </a:solidFill>
                <a:latin typeface="+mn-lt"/>
              </a:defRPr>
            </a:lvl1pPr>
          </a:lstStyle>
          <a:p>
            <a:pPr>
              <a:defRPr/>
            </a:pPr>
            <a:fld id="{72B43B11-CA75-468E-B020-ED1B84D29AB0}" type="slidenum">
              <a:rPr lang="en-US"/>
              <a:pPr>
                <a:defRPr/>
              </a:pPr>
              <a:t>‹#›</a:t>
            </a:fld>
            <a:endParaRPr lang="en-US" dirty="0"/>
          </a:p>
        </p:txBody>
      </p:sp>
      <p:cxnSp>
        <p:nvCxnSpPr>
          <p:cNvPr id="12" name="Straight Connector 11"/>
          <p:cNvCxnSpPr/>
          <p:nvPr/>
        </p:nvCxnSpPr>
        <p:spPr>
          <a:xfrm rot="5400000">
            <a:off x="8278019" y="6603207"/>
            <a:ext cx="193675" cy="1587"/>
          </a:xfrm>
          <a:prstGeom prst="line">
            <a:avLst/>
          </a:prstGeom>
          <a:ln w="1270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96" r:id="rId1"/>
    <p:sldLayoutId id="2147483697" r:id="rId2"/>
    <p:sldLayoutId id="2147483692" r:id="rId3"/>
    <p:sldLayoutId id="2147483693" r:id="rId4"/>
    <p:sldLayoutId id="2147483694" r:id="rId5"/>
    <p:sldLayoutId id="2147483695" r:id="rId6"/>
    <p:sldLayoutId id="2147483698" r:id="rId7"/>
  </p:sldLayoutIdLst>
  <p:hf hdr="0" ftr="0" dt="0"/>
  <p:txStyles>
    <p:titleStyle>
      <a:lvl1pPr algn="l" defTabSz="457200" rtl="0" eaLnBrk="0" fontAlgn="base" hangingPunct="0">
        <a:lnSpc>
          <a:spcPts val="3725"/>
        </a:lnSpc>
        <a:spcBef>
          <a:spcPct val="0"/>
        </a:spcBef>
        <a:spcAft>
          <a:spcPct val="0"/>
        </a:spcAft>
        <a:defRPr sz="3600" b="1" kern="1200" spc="-150">
          <a:solidFill>
            <a:srgbClr val="00689F"/>
          </a:solidFill>
          <a:latin typeface="+mj-lt"/>
          <a:ea typeface="+mj-ea"/>
          <a:cs typeface="+mj-cs"/>
        </a:defRPr>
      </a:lvl1pPr>
      <a:lvl2pPr algn="l" defTabSz="457200" rtl="0" eaLnBrk="0" fontAlgn="base" hangingPunct="0">
        <a:lnSpc>
          <a:spcPts val="3725"/>
        </a:lnSpc>
        <a:spcBef>
          <a:spcPct val="0"/>
        </a:spcBef>
        <a:spcAft>
          <a:spcPct val="0"/>
        </a:spcAft>
        <a:defRPr sz="3600" b="1">
          <a:solidFill>
            <a:srgbClr val="00689F"/>
          </a:solidFill>
          <a:latin typeface="Arial" pitchFamily="34" charset="0"/>
        </a:defRPr>
      </a:lvl2pPr>
      <a:lvl3pPr algn="l" defTabSz="457200" rtl="0" eaLnBrk="0" fontAlgn="base" hangingPunct="0">
        <a:lnSpc>
          <a:spcPts val="3725"/>
        </a:lnSpc>
        <a:spcBef>
          <a:spcPct val="0"/>
        </a:spcBef>
        <a:spcAft>
          <a:spcPct val="0"/>
        </a:spcAft>
        <a:defRPr sz="3600" b="1">
          <a:solidFill>
            <a:srgbClr val="00689F"/>
          </a:solidFill>
          <a:latin typeface="Arial" pitchFamily="34" charset="0"/>
        </a:defRPr>
      </a:lvl3pPr>
      <a:lvl4pPr algn="l" defTabSz="457200" rtl="0" eaLnBrk="0" fontAlgn="base" hangingPunct="0">
        <a:lnSpc>
          <a:spcPts val="3725"/>
        </a:lnSpc>
        <a:spcBef>
          <a:spcPct val="0"/>
        </a:spcBef>
        <a:spcAft>
          <a:spcPct val="0"/>
        </a:spcAft>
        <a:defRPr sz="3600" b="1">
          <a:solidFill>
            <a:srgbClr val="00689F"/>
          </a:solidFill>
          <a:latin typeface="Arial" pitchFamily="34" charset="0"/>
        </a:defRPr>
      </a:lvl4pPr>
      <a:lvl5pPr algn="l" defTabSz="457200" rtl="0" eaLnBrk="0" fontAlgn="base" hangingPunct="0">
        <a:lnSpc>
          <a:spcPts val="3725"/>
        </a:lnSpc>
        <a:spcBef>
          <a:spcPct val="0"/>
        </a:spcBef>
        <a:spcAft>
          <a:spcPct val="0"/>
        </a:spcAft>
        <a:defRPr sz="3600" b="1">
          <a:solidFill>
            <a:srgbClr val="00689F"/>
          </a:solidFill>
          <a:latin typeface="Arial" pitchFamily="34" charset="0"/>
        </a:defRPr>
      </a:lvl5pPr>
      <a:lvl6pPr marL="457200" algn="l" defTabSz="457200" rtl="0" fontAlgn="base">
        <a:lnSpc>
          <a:spcPts val="3725"/>
        </a:lnSpc>
        <a:spcBef>
          <a:spcPct val="0"/>
        </a:spcBef>
        <a:spcAft>
          <a:spcPct val="0"/>
        </a:spcAft>
        <a:defRPr sz="3600" b="1">
          <a:solidFill>
            <a:srgbClr val="00689F"/>
          </a:solidFill>
          <a:latin typeface="Arial" pitchFamily="34" charset="0"/>
        </a:defRPr>
      </a:lvl6pPr>
      <a:lvl7pPr marL="914400" algn="l" defTabSz="457200" rtl="0" fontAlgn="base">
        <a:lnSpc>
          <a:spcPts val="3725"/>
        </a:lnSpc>
        <a:spcBef>
          <a:spcPct val="0"/>
        </a:spcBef>
        <a:spcAft>
          <a:spcPct val="0"/>
        </a:spcAft>
        <a:defRPr sz="3600" b="1">
          <a:solidFill>
            <a:srgbClr val="00689F"/>
          </a:solidFill>
          <a:latin typeface="Arial" pitchFamily="34" charset="0"/>
        </a:defRPr>
      </a:lvl7pPr>
      <a:lvl8pPr marL="1371600" algn="l" defTabSz="457200" rtl="0" fontAlgn="base">
        <a:lnSpc>
          <a:spcPts val="3725"/>
        </a:lnSpc>
        <a:spcBef>
          <a:spcPct val="0"/>
        </a:spcBef>
        <a:spcAft>
          <a:spcPct val="0"/>
        </a:spcAft>
        <a:defRPr sz="3600" b="1">
          <a:solidFill>
            <a:srgbClr val="00689F"/>
          </a:solidFill>
          <a:latin typeface="Arial" pitchFamily="34" charset="0"/>
        </a:defRPr>
      </a:lvl8pPr>
      <a:lvl9pPr marL="1828800" algn="l" defTabSz="457200" rtl="0" fontAlgn="base">
        <a:lnSpc>
          <a:spcPts val="3725"/>
        </a:lnSpc>
        <a:spcBef>
          <a:spcPct val="0"/>
        </a:spcBef>
        <a:spcAft>
          <a:spcPct val="0"/>
        </a:spcAft>
        <a:defRPr sz="3600" b="1">
          <a:solidFill>
            <a:srgbClr val="00689F"/>
          </a:solidFill>
          <a:latin typeface="Arial" pitchFamily="34" charset="0"/>
        </a:defRPr>
      </a:lvl9pPr>
    </p:titleStyle>
    <p:bodyStyle>
      <a:lvl1pPr marL="182563" indent="-182563" algn="l" defTabSz="457200" rtl="0" eaLnBrk="0" fontAlgn="base" hangingPunct="0">
        <a:lnSpc>
          <a:spcPts val="2100"/>
        </a:lnSpc>
        <a:spcBef>
          <a:spcPts val="1200"/>
        </a:spcBef>
        <a:spcAft>
          <a:spcPts val="100"/>
        </a:spcAft>
        <a:buClr>
          <a:schemeClr val="accent1"/>
        </a:buClr>
        <a:buFont typeface="Arial" pitchFamily="34" charset="0"/>
        <a:buChar char="•"/>
        <a:defRPr sz="2400" kern="1200" spc="-50">
          <a:solidFill>
            <a:schemeClr val="tx1"/>
          </a:solidFill>
          <a:latin typeface="+mj-lt"/>
          <a:ea typeface="Times New Roman (Body)"/>
          <a:cs typeface="Times New Roman (Body)"/>
        </a:defRPr>
      </a:lvl1pPr>
      <a:lvl2pPr marL="547688" indent="-182563" algn="l" defTabSz="457200" rtl="0" eaLnBrk="0" fontAlgn="base" hangingPunct="0">
        <a:lnSpc>
          <a:spcPts val="1700"/>
        </a:lnSpc>
        <a:spcBef>
          <a:spcPts val="400"/>
        </a:spcBef>
        <a:spcAft>
          <a:spcPts val="100"/>
        </a:spcAft>
        <a:buClr>
          <a:schemeClr val="tx1"/>
        </a:buClr>
        <a:buFont typeface="Arial" pitchFamily="34" charset="0"/>
        <a:buChar char="–"/>
        <a:defRPr kern="1200">
          <a:solidFill>
            <a:srgbClr val="6B707E"/>
          </a:solidFill>
          <a:latin typeface="+mj-lt"/>
          <a:ea typeface="Times New Roman (Body)"/>
          <a:cs typeface="Times New Roman (Body)"/>
        </a:defRPr>
      </a:lvl2pPr>
      <a:lvl3pPr marL="776288" indent="-136525" algn="l" defTabSz="457200" rtl="0" eaLnBrk="0" fontAlgn="base" hangingPunct="0">
        <a:lnSpc>
          <a:spcPts val="1800"/>
        </a:lnSpc>
        <a:spcBef>
          <a:spcPts val="800"/>
        </a:spcBef>
        <a:spcAft>
          <a:spcPts val="100"/>
        </a:spcAft>
        <a:buClr>
          <a:schemeClr val="accent2"/>
        </a:buClr>
        <a:buFont typeface="Arial" pitchFamily="34" charset="0"/>
        <a:buChar char="•"/>
        <a:defRPr sz="1400" kern="1200" spc="-30">
          <a:solidFill>
            <a:schemeClr val="tx1"/>
          </a:solidFill>
          <a:latin typeface="+mj-lt"/>
          <a:ea typeface="Times New Roman (Body)"/>
          <a:cs typeface="Times New Roman (Body)"/>
        </a:defRPr>
      </a:lvl3pPr>
      <a:lvl4pPr marL="1050925" indent="-182563" algn="l" defTabSz="457200" rtl="0" eaLnBrk="0" fontAlgn="base" hangingPunct="0">
        <a:lnSpc>
          <a:spcPts val="1600"/>
        </a:lnSpc>
        <a:spcBef>
          <a:spcPct val="20000"/>
        </a:spcBef>
        <a:spcAft>
          <a:spcPct val="0"/>
        </a:spcAft>
        <a:buFont typeface="Arial" pitchFamily="34" charset="0"/>
        <a:buChar char="–"/>
        <a:defRPr sz="1200" kern="1200">
          <a:solidFill>
            <a:srgbClr val="6B707E"/>
          </a:solidFill>
          <a:latin typeface="+mj-lt"/>
          <a:ea typeface="Times New Roman (Body)"/>
          <a:cs typeface="Times New Roman (Body)"/>
        </a:defRPr>
      </a:lvl4pPr>
      <a:lvl5pPr marL="1416050" indent="-182563" algn="l" defTabSz="457200" rtl="0" eaLnBrk="0" fontAlgn="base" hangingPunct="0">
        <a:lnSpc>
          <a:spcPts val="1600"/>
        </a:lnSpc>
        <a:spcBef>
          <a:spcPts val="1200"/>
        </a:spcBef>
        <a:spcAft>
          <a:spcPct val="0"/>
        </a:spcAft>
        <a:buClr>
          <a:srgbClr val="FFC01F"/>
        </a:buClr>
        <a:buFont typeface="Arial" pitchFamily="34" charset="0"/>
        <a:buChar char="•"/>
        <a:defRPr sz="1200" kern="1200">
          <a:solidFill>
            <a:schemeClr val="tx1"/>
          </a:solidFill>
          <a:latin typeface="+mj-lt"/>
          <a:ea typeface="Times New Roman (Body)"/>
          <a:cs typeface="Times New Roman (Body)"/>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w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28.pn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1.jpeg"/><Relationship Id="rId11" Type="http://schemas.openxmlformats.org/officeDocument/2006/relationships/image" Target="../media/image36.jpeg"/><Relationship Id="rId5" Type="http://schemas.openxmlformats.org/officeDocument/2006/relationships/image" Target="../media/image30.jpeg"/><Relationship Id="rId10" Type="http://schemas.openxmlformats.org/officeDocument/2006/relationships/image" Target="../media/image35.jpeg"/><Relationship Id="rId4" Type="http://schemas.openxmlformats.org/officeDocument/2006/relationships/image" Target="../media/image29.jpeg"/><Relationship Id="rId9" Type="http://schemas.openxmlformats.org/officeDocument/2006/relationships/image" Target="../media/image34.jpeg"/><Relationship Id="rId14" Type="http://schemas.openxmlformats.org/officeDocument/2006/relationships/image" Target="../media/image39.jpeg"/></Relationships>
</file>

<file path=ppt/slides/_rels/slide2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7.jpeg"/><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3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3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394075" y="2742521"/>
            <a:ext cx="5521325" cy="1284967"/>
          </a:xfrm>
        </p:spPr>
        <p:txBody>
          <a:bodyPr/>
          <a:lstStyle/>
          <a:p>
            <a:pPr eaLnBrk="1" fontAlgn="auto" hangingPunct="1">
              <a:spcAft>
                <a:spcPts val="0"/>
              </a:spcAft>
              <a:defRPr/>
            </a:pPr>
            <a:r>
              <a:rPr lang="en-US" dirty="0" smtClean="0"/>
              <a:t>The Greenest Building: Quantifying The Environmental Value of Building Reuse</a:t>
            </a:r>
            <a:endParaRPr lang="en-US" dirty="0"/>
          </a:p>
        </p:txBody>
      </p:sp>
      <p:sp>
        <p:nvSpPr>
          <p:cNvPr id="3" name="Subtitle 2"/>
          <p:cNvSpPr>
            <a:spLocks noGrp="1"/>
          </p:cNvSpPr>
          <p:nvPr>
            <p:ph type="subTitle" idx="1"/>
          </p:nvPr>
        </p:nvSpPr>
        <p:spPr>
          <a:xfrm>
            <a:off x="3394075" y="4027488"/>
            <a:ext cx="5521325" cy="688975"/>
          </a:xfrm>
        </p:spPr>
        <p:txBody>
          <a:bodyPr/>
          <a:lstStyle/>
          <a:p>
            <a:pPr eaLnBrk="1" fontAlgn="auto" hangingPunct="1">
              <a:buFont typeface="Arial"/>
              <a:buNone/>
              <a:defRPr/>
            </a:pPr>
            <a:r>
              <a:rPr lang="en-US" dirty="0" smtClean="0">
                <a:ea typeface="+mn-ea"/>
              </a:rPr>
              <a:t>FORTIDSMINNEFORENINGEN/ Oslo School of Architecture and Design</a:t>
            </a:r>
          </a:p>
        </p:txBody>
      </p:sp>
      <p:sp>
        <p:nvSpPr>
          <p:cNvPr id="4" name="Text Placeholder 3"/>
          <p:cNvSpPr>
            <a:spLocks noGrp="1"/>
          </p:cNvSpPr>
          <p:nvPr>
            <p:ph type="body" sz="quarter" idx="13"/>
          </p:nvPr>
        </p:nvSpPr>
        <p:spPr>
          <a:xfrm>
            <a:off x="3394075" y="4874123"/>
            <a:ext cx="5521325" cy="236537"/>
          </a:xfrm>
        </p:spPr>
        <p:txBody>
          <a:bodyPr/>
          <a:lstStyle/>
          <a:p>
            <a:pPr marL="182880" indent="-182880" eaLnBrk="1" fontAlgn="auto" hangingPunct="1">
              <a:defRPr/>
            </a:pPr>
            <a:r>
              <a:rPr lang="en-US" dirty="0" smtClean="0">
                <a:ea typeface="+mn-ea"/>
              </a:rPr>
              <a:t>5 September 2012</a:t>
            </a:r>
          </a:p>
          <a:p>
            <a:pPr marL="182880" indent="-182880" eaLnBrk="1" fontAlgn="auto" hangingPunct="1">
              <a:defRPr/>
            </a:pPr>
            <a:r>
              <a:rPr lang="en-US" dirty="0" smtClean="0">
                <a:ea typeface="+mn-ea"/>
              </a:rPr>
              <a:t>Patrice Frey, Director of Sustainability, </a:t>
            </a:r>
            <a:r>
              <a:rPr lang="en-US" dirty="0" err="1">
                <a:ea typeface="+mn-ea"/>
              </a:rPr>
              <a:t>n</a:t>
            </a:r>
            <a:r>
              <a:rPr lang="en-US" dirty="0" err="1" smtClean="0">
                <a:ea typeface="+mn-ea"/>
              </a:rPr>
              <a:t>THP</a:t>
            </a:r>
            <a:endParaRPr lang="en-US" dirty="0">
              <a:ea typeface="+mn-ea"/>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extBox 4"/>
          <p:cNvSpPr txBox="1">
            <a:spLocks noChangeArrowheads="1"/>
          </p:cNvSpPr>
          <p:nvPr/>
        </p:nvSpPr>
        <p:spPr bwMode="auto">
          <a:xfrm>
            <a:off x="1668463" y="5718175"/>
            <a:ext cx="7094537" cy="277813"/>
          </a:xfrm>
          <a:prstGeom prst="rect">
            <a:avLst/>
          </a:prstGeom>
          <a:noFill/>
          <a:ln w="9525">
            <a:noFill/>
            <a:miter lim="800000"/>
            <a:headEnd/>
            <a:tailEnd/>
          </a:ln>
        </p:spPr>
        <p:txBody>
          <a:bodyPr>
            <a:spAutoFit/>
          </a:bodyPr>
          <a:lstStyle/>
          <a:p>
            <a:pPr algn="r" eaLnBrk="0" hangingPunct="0">
              <a:defRPr/>
            </a:pPr>
            <a:r>
              <a:rPr lang="en-US" sz="1200" dirty="0">
                <a:solidFill>
                  <a:schemeClr val="bg1">
                    <a:lumMod val="50000"/>
                  </a:schemeClr>
                </a:solidFill>
                <a:latin typeface="+mj-lt"/>
              </a:rPr>
              <a:t>Source: U.S. Energy Information Administration, </a:t>
            </a:r>
            <a:r>
              <a:rPr lang="en-US" sz="1200" i="1" dirty="0">
                <a:solidFill>
                  <a:schemeClr val="bg1">
                    <a:lumMod val="50000"/>
                  </a:schemeClr>
                </a:solidFill>
                <a:latin typeface="+mj-lt"/>
              </a:rPr>
              <a:t>2005 Residential Energy Consumption Survey</a:t>
            </a:r>
            <a:endParaRPr lang="en-US" sz="1200" dirty="0">
              <a:solidFill>
                <a:schemeClr val="bg1">
                  <a:lumMod val="50000"/>
                </a:schemeClr>
              </a:solidFill>
              <a:latin typeface="+mj-lt"/>
            </a:endParaRPr>
          </a:p>
        </p:txBody>
      </p:sp>
      <p:pic>
        <p:nvPicPr>
          <p:cNvPr id="12295" name="Picture 4"/>
          <p:cNvPicPr>
            <a:picLocks noChangeAspect="1" noChangeArrowheads="1"/>
          </p:cNvPicPr>
          <p:nvPr/>
        </p:nvPicPr>
        <p:blipFill>
          <a:blip r:embed="rId3" cstate="print">
            <a:grayscl/>
          </a:blip>
          <a:srcRect t="2887" r="1595" b="2605"/>
          <a:stretch>
            <a:fillRect/>
          </a:stretch>
        </p:blipFill>
        <p:spPr bwMode="auto">
          <a:xfrm>
            <a:off x="968375" y="1143000"/>
            <a:ext cx="7184571" cy="4183063"/>
          </a:xfrm>
          <a:prstGeom prst="rect">
            <a:avLst/>
          </a:prstGeom>
          <a:noFill/>
          <a:ln w="9525">
            <a:noFill/>
            <a:miter lim="800000"/>
            <a:headEnd/>
            <a:tailEnd/>
          </a:ln>
        </p:spPr>
      </p:pic>
      <p:cxnSp>
        <p:nvCxnSpPr>
          <p:cNvPr id="12292" name="Straight Connector 6"/>
          <p:cNvCxnSpPr>
            <a:cxnSpLocks noChangeShapeType="1"/>
          </p:cNvCxnSpPr>
          <p:nvPr/>
        </p:nvCxnSpPr>
        <p:spPr bwMode="auto">
          <a:xfrm>
            <a:off x="457200" y="1143000"/>
            <a:ext cx="8229600" cy="0"/>
          </a:xfrm>
          <a:prstGeom prst="line">
            <a:avLst/>
          </a:prstGeom>
          <a:noFill/>
          <a:ln w="9525" algn="ctr">
            <a:solidFill>
              <a:schemeClr val="tx1"/>
            </a:solidFill>
            <a:round/>
            <a:headEnd/>
            <a:tailEnd/>
          </a:ln>
        </p:spPr>
      </p:cxnSp>
      <p:cxnSp>
        <p:nvCxnSpPr>
          <p:cNvPr id="12293" name="Straight Connector 7"/>
          <p:cNvCxnSpPr>
            <a:cxnSpLocks noChangeShapeType="1"/>
          </p:cNvCxnSpPr>
          <p:nvPr/>
        </p:nvCxnSpPr>
        <p:spPr bwMode="auto">
          <a:xfrm>
            <a:off x="304800" y="1143000"/>
            <a:ext cx="8458200" cy="0"/>
          </a:xfrm>
          <a:prstGeom prst="line">
            <a:avLst/>
          </a:prstGeom>
          <a:noFill/>
          <a:ln w="9525" algn="ctr">
            <a:solidFill>
              <a:schemeClr val="bg1"/>
            </a:solidFill>
            <a:round/>
            <a:headEnd/>
            <a:tailEnd/>
          </a:ln>
        </p:spPr>
      </p:cxnSp>
      <p:sp>
        <p:nvSpPr>
          <p:cNvPr id="9" name="Title 1"/>
          <p:cNvSpPr>
            <a:spLocks noGrp="1"/>
          </p:cNvSpPr>
          <p:nvPr>
            <p:ph type="title"/>
          </p:nvPr>
        </p:nvSpPr>
        <p:spPr>
          <a:xfrm>
            <a:off x="538163" y="503238"/>
            <a:ext cx="7764462" cy="576262"/>
          </a:xfrm>
        </p:spPr>
        <p:txBody>
          <a:bodyPr/>
          <a:lstStyle/>
          <a:p>
            <a:pPr eaLnBrk="1" fontAlgn="auto" hangingPunct="1">
              <a:lnSpc>
                <a:spcPts val="3720"/>
              </a:lnSpc>
              <a:spcAft>
                <a:spcPts val="0"/>
              </a:spcAft>
              <a:defRPr/>
            </a:pPr>
            <a:r>
              <a:rPr lang="en-US" dirty="0" smtClean="0">
                <a:solidFill>
                  <a:srgbClr val="0070C0"/>
                </a:solidFill>
                <a:latin typeface="Arial" charset="0"/>
                <a:ea typeface="ヒラギノ角ゴ Pro W3"/>
                <a:cs typeface="ヒラギノ角ゴ Pro W3"/>
              </a:rPr>
              <a:t>Older Buildings and Energy</a:t>
            </a:r>
            <a:endParaRPr lang="en-US" dirty="0">
              <a:solidFill>
                <a:srgbClr val="0070C0"/>
              </a:solidFill>
              <a:latin typeface="Arial" charset="0"/>
              <a:ea typeface="ヒラギノ角ゴ Pro W3"/>
              <a:cs typeface="ヒラギノ角ゴ Pro W3"/>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p:cNvSpPr txBox="1">
            <a:spLocks noChangeArrowheads="1"/>
          </p:cNvSpPr>
          <p:nvPr/>
        </p:nvSpPr>
        <p:spPr bwMode="auto">
          <a:xfrm>
            <a:off x="435427" y="327025"/>
            <a:ext cx="8331202" cy="646331"/>
          </a:xfrm>
          <a:prstGeom prst="rect">
            <a:avLst/>
          </a:prstGeom>
          <a:noFill/>
          <a:ln w="9525">
            <a:noFill/>
            <a:miter lim="800000"/>
            <a:headEnd/>
            <a:tailEnd/>
          </a:ln>
        </p:spPr>
        <p:txBody>
          <a:bodyPr wrap="square">
            <a:spAutoFit/>
          </a:bodyPr>
          <a:lstStyle/>
          <a:p>
            <a:r>
              <a:rPr lang="en-US" sz="3600" b="1" dirty="0" smtClean="0">
                <a:solidFill>
                  <a:srgbClr val="0070C0"/>
                </a:solidFill>
              </a:rPr>
              <a:t>Older Buildings</a:t>
            </a:r>
            <a:r>
              <a:rPr lang="en-US" sz="3600" b="1" dirty="0">
                <a:solidFill>
                  <a:srgbClr val="0070C0"/>
                </a:solidFill>
              </a:rPr>
              <a:t>: </a:t>
            </a:r>
            <a:r>
              <a:rPr lang="en-US" sz="3600" b="1" dirty="0" smtClean="0">
                <a:solidFill>
                  <a:srgbClr val="0070C0"/>
                </a:solidFill>
              </a:rPr>
              <a:t>Thermal Mass</a:t>
            </a:r>
            <a:endParaRPr lang="en-US" sz="3600" b="1" dirty="0">
              <a:solidFill>
                <a:srgbClr val="0070C0"/>
              </a:solidFill>
            </a:endParaRPr>
          </a:p>
        </p:txBody>
      </p:sp>
      <p:pic>
        <p:nvPicPr>
          <p:cNvPr id="13315" name="Picture 3" descr="monadnock.jpg"/>
          <p:cNvPicPr>
            <a:picLocks noChangeAspect="1"/>
          </p:cNvPicPr>
          <p:nvPr/>
        </p:nvPicPr>
        <p:blipFill>
          <a:blip r:embed="rId3" cstate="print"/>
          <a:srcRect/>
          <a:stretch>
            <a:fillRect/>
          </a:stretch>
        </p:blipFill>
        <p:spPr bwMode="auto">
          <a:xfrm>
            <a:off x="685800" y="973138"/>
            <a:ext cx="3695700" cy="4927600"/>
          </a:xfrm>
          <a:prstGeom prst="rect">
            <a:avLst/>
          </a:prstGeom>
          <a:noFill/>
          <a:ln w="9525">
            <a:noFill/>
            <a:miter lim="800000"/>
            <a:headEnd/>
            <a:tailEnd/>
          </a:ln>
        </p:spPr>
      </p:pic>
      <p:pic>
        <p:nvPicPr>
          <p:cNvPr id="13316" name="Picture 4" descr="monadnock2.jpg"/>
          <p:cNvPicPr>
            <a:picLocks noChangeAspect="1"/>
          </p:cNvPicPr>
          <p:nvPr/>
        </p:nvPicPr>
        <p:blipFill>
          <a:blip r:embed="rId4" cstate="print"/>
          <a:srcRect/>
          <a:stretch>
            <a:fillRect/>
          </a:stretch>
        </p:blipFill>
        <p:spPr bwMode="auto">
          <a:xfrm>
            <a:off x="4572000" y="2009775"/>
            <a:ext cx="3860800" cy="2895600"/>
          </a:xfrm>
          <a:prstGeom prst="rect">
            <a:avLst/>
          </a:prstGeom>
          <a:noFill/>
          <a:ln w="9525">
            <a:noFill/>
            <a:miter lim="800000"/>
            <a:headEnd/>
            <a:tailEnd/>
          </a:ln>
        </p:spPr>
      </p:pic>
      <p:sp>
        <p:nvSpPr>
          <p:cNvPr id="62469" name="TextBox 5"/>
          <p:cNvSpPr txBox="1">
            <a:spLocks noChangeArrowheads="1"/>
          </p:cNvSpPr>
          <p:nvPr/>
        </p:nvSpPr>
        <p:spPr bwMode="auto">
          <a:xfrm>
            <a:off x="4572000" y="5057775"/>
            <a:ext cx="2554288" cy="307975"/>
          </a:xfrm>
          <a:prstGeom prst="rect">
            <a:avLst/>
          </a:prstGeom>
          <a:noFill/>
          <a:ln w="9525">
            <a:noFill/>
            <a:miter lim="800000"/>
            <a:headEnd/>
            <a:tailEnd/>
          </a:ln>
        </p:spPr>
        <p:txBody>
          <a:bodyPr wrap="none">
            <a:spAutoFit/>
          </a:bodyPr>
          <a:lstStyle/>
          <a:p>
            <a:pPr>
              <a:defRPr/>
            </a:pPr>
            <a:r>
              <a:rPr lang="en-US" sz="1400" dirty="0" err="1">
                <a:solidFill>
                  <a:schemeClr val="bg1">
                    <a:lumMod val="50000"/>
                  </a:schemeClr>
                </a:solidFill>
                <a:latin typeface="+mn-lt"/>
              </a:rPr>
              <a:t>Monadnock</a:t>
            </a:r>
            <a:r>
              <a:rPr lang="en-US" sz="1400" dirty="0">
                <a:solidFill>
                  <a:schemeClr val="bg1">
                    <a:lumMod val="50000"/>
                  </a:schemeClr>
                </a:solidFill>
                <a:latin typeface="+mn-lt"/>
              </a:rPr>
              <a:t> Building, Chicago</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6"/>
          <p:cNvSpPr txBox="1">
            <a:spLocks noChangeArrowheads="1"/>
          </p:cNvSpPr>
          <p:nvPr/>
        </p:nvSpPr>
        <p:spPr bwMode="auto">
          <a:xfrm>
            <a:off x="188690" y="327025"/>
            <a:ext cx="9448800" cy="646331"/>
          </a:xfrm>
          <a:prstGeom prst="rect">
            <a:avLst/>
          </a:prstGeom>
          <a:noFill/>
          <a:ln w="9525">
            <a:noFill/>
            <a:miter lim="800000"/>
            <a:headEnd/>
            <a:tailEnd/>
          </a:ln>
        </p:spPr>
        <p:txBody>
          <a:bodyPr>
            <a:spAutoFit/>
          </a:bodyPr>
          <a:lstStyle/>
          <a:p>
            <a:r>
              <a:rPr lang="en-US" sz="3600" b="1" dirty="0" smtClean="0">
                <a:solidFill>
                  <a:srgbClr val="0070C0"/>
                </a:solidFill>
              </a:rPr>
              <a:t>Older </a:t>
            </a:r>
            <a:r>
              <a:rPr lang="en-US" sz="3600" b="1" dirty="0">
                <a:solidFill>
                  <a:srgbClr val="0070C0"/>
                </a:solidFill>
              </a:rPr>
              <a:t>Buildings: </a:t>
            </a:r>
            <a:r>
              <a:rPr lang="en-US" sz="3600" b="1" dirty="0" smtClean="0">
                <a:solidFill>
                  <a:srgbClr val="0070C0"/>
                </a:solidFill>
              </a:rPr>
              <a:t>Glazing/Windows</a:t>
            </a:r>
            <a:endParaRPr lang="en-US" sz="3600" b="1" dirty="0">
              <a:solidFill>
                <a:srgbClr val="0070C0"/>
              </a:solidFill>
            </a:endParaRPr>
          </a:p>
        </p:txBody>
      </p:sp>
      <p:pic>
        <p:nvPicPr>
          <p:cNvPr id="22530" name="Picture 2" descr="C:\Users\RBOWDON\AppData\Local\Microsoft\Windows\Temporary Internet Files\Content.IE5\F8JMDX7H\3439417280_1ae1575d03_o.jpg"/>
          <p:cNvPicPr>
            <a:picLocks noChangeAspect="1" noChangeArrowheads="1"/>
          </p:cNvPicPr>
          <p:nvPr/>
        </p:nvPicPr>
        <p:blipFill>
          <a:blip r:embed="rId3" cstate="print"/>
          <a:srcRect/>
          <a:stretch>
            <a:fillRect/>
          </a:stretch>
        </p:blipFill>
        <p:spPr bwMode="auto">
          <a:xfrm>
            <a:off x="1034578" y="990600"/>
            <a:ext cx="3243072" cy="4876800"/>
          </a:xfrm>
          <a:prstGeom prst="rect">
            <a:avLst/>
          </a:prstGeom>
          <a:noFill/>
        </p:spPr>
      </p:pic>
      <p:sp>
        <p:nvSpPr>
          <p:cNvPr id="4" name="TextBox 3"/>
          <p:cNvSpPr txBox="1"/>
          <p:nvPr/>
        </p:nvSpPr>
        <p:spPr>
          <a:xfrm>
            <a:off x="827313" y="5881300"/>
            <a:ext cx="2975045" cy="276999"/>
          </a:xfrm>
          <a:prstGeom prst="rect">
            <a:avLst/>
          </a:prstGeom>
          <a:noFill/>
        </p:spPr>
        <p:txBody>
          <a:bodyPr wrap="none" rtlCol="0">
            <a:spAutoFit/>
          </a:bodyPr>
          <a:lstStyle/>
          <a:p>
            <a:r>
              <a:rPr lang="en-US" sz="1200" dirty="0" smtClean="0"/>
              <a:t>  Source: Monica  Arellano-</a:t>
            </a:r>
            <a:r>
              <a:rPr lang="en-US" sz="1200" dirty="0" err="1" smtClean="0"/>
              <a:t>Ongpin</a:t>
            </a:r>
            <a:r>
              <a:rPr lang="en-US" sz="1200" dirty="0" smtClean="0"/>
              <a:t>, </a:t>
            </a:r>
            <a:r>
              <a:rPr lang="en-US" sz="1200" dirty="0" err="1" smtClean="0"/>
              <a:t>Flickr</a:t>
            </a:r>
            <a:endParaRPr lang="en-US" sz="1200" dirty="0"/>
          </a:p>
        </p:txBody>
      </p:sp>
      <p:pic>
        <p:nvPicPr>
          <p:cNvPr id="22531" name="Picture 3" descr="C:\Users\RBOWDON\AppData\Local\Microsoft\Windows\Temporary Internet Files\Content.IE5\O30KV959\6307782373_9ba9208f6d_o.jpg"/>
          <p:cNvPicPr>
            <a:picLocks noChangeAspect="1" noChangeArrowheads="1"/>
          </p:cNvPicPr>
          <p:nvPr/>
        </p:nvPicPr>
        <p:blipFill>
          <a:blip r:embed="rId4" cstate="print"/>
          <a:srcRect/>
          <a:stretch>
            <a:fillRect/>
          </a:stretch>
        </p:blipFill>
        <p:spPr bwMode="auto">
          <a:xfrm>
            <a:off x="4513942" y="990601"/>
            <a:ext cx="4241513" cy="4876800"/>
          </a:xfrm>
          <a:prstGeom prst="rect">
            <a:avLst/>
          </a:prstGeom>
          <a:noFill/>
        </p:spPr>
      </p:pic>
      <p:sp>
        <p:nvSpPr>
          <p:cNvPr id="6" name="TextBox 5"/>
          <p:cNvSpPr txBox="1"/>
          <p:nvPr/>
        </p:nvSpPr>
        <p:spPr>
          <a:xfrm>
            <a:off x="4277650" y="5881300"/>
            <a:ext cx="2621615" cy="276999"/>
          </a:xfrm>
          <a:prstGeom prst="rect">
            <a:avLst/>
          </a:prstGeom>
          <a:noFill/>
        </p:spPr>
        <p:txBody>
          <a:bodyPr wrap="none" rtlCol="0">
            <a:spAutoFit/>
          </a:bodyPr>
          <a:lstStyle/>
          <a:p>
            <a:r>
              <a:rPr lang="en-US" sz="1200" dirty="0" smtClean="0"/>
              <a:t>   Chicago Architecture Today, </a:t>
            </a:r>
            <a:r>
              <a:rPr lang="en-US" sz="1200" dirty="0" err="1" smtClean="0"/>
              <a:t>Flickr</a:t>
            </a:r>
            <a:endParaRPr lang="en-US" sz="12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6"/>
          <p:cNvSpPr txBox="1">
            <a:spLocks noChangeArrowheads="1"/>
          </p:cNvSpPr>
          <p:nvPr/>
        </p:nvSpPr>
        <p:spPr bwMode="auto">
          <a:xfrm>
            <a:off x="210457" y="327025"/>
            <a:ext cx="9448800" cy="646331"/>
          </a:xfrm>
          <a:prstGeom prst="rect">
            <a:avLst/>
          </a:prstGeom>
          <a:noFill/>
          <a:ln w="9525">
            <a:noFill/>
            <a:miter lim="800000"/>
            <a:headEnd/>
            <a:tailEnd/>
          </a:ln>
        </p:spPr>
        <p:txBody>
          <a:bodyPr>
            <a:spAutoFit/>
          </a:bodyPr>
          <a:lstStyle/>
          <a:p>
            <a:r>
              <a:rPr lang="en-US" sz="3600" b="1" dirty="0" smtClean="0">
                <a:solidFill>
                  <a:srgbClr val="0070C0"/>
                </a:solidFill>
              </a:rPr>
              <a:t>Older </a:t>
            </a:r>
            <a:r>
              <a:rPr lang="en-US" sz="3600" b="1" dirty="0">
                <a:solidFill>
                  <a:srgbClr val="0070C0"/>
                </a:solidFill>
              </a:rPr>
              <a:t>Buildings: </a:t>
            </a:r>
            <a:r>
              <a:rPr lang="en-US" sz="3600" b="1" dirty="0" smtClean="0">
                <a:solidFill>
                  <a:srgbClr val="0070C0"/>
                </a:solidFill>
              </a:rPr>
              <a:t>Passive Ventilation</a:t>
            </a:r>
            <a:endParaRPr lang="en-US" sz="3600" b="1" dirty="0">
              <a:solidFill>
                <a:srgbClr val="0070C0"/>
              </a:solidFill>
            </a:endParaRPr>
          </a:p>
        </p:txBody>
      </p:sp>
      <p:pic>
        <p:nvPicPr>
          <p:cNvPr id="18434" name="Picture 2" descr="C:\Users\RBOWDON\AppData\Local\Microsoft\Windows\Temporary Internet Files\Content.IE5\MFIXERT1\4399115213_917bbd6cbd_o.jpg"/>
          <p:cNvPicPr>
            <a:picLocks noGrp="1" noChangeAspect="1" noChangeArrowheads="1"/>
          </p:cNvPicPr>
          <p:nvPr>
            <p:ph idx="1"/>
          </p:nvPr>
        </p:nvPicPr>
        <p:blipFill>
          <a:blip r:embed="rId3" cstate="print"/>
          <a:srcRect/>
          <a:stretch>
            <a:fillRect/>
          </a:stretch>
        </p:blipFill>
        <p:spPr bwMode="auto">
          <a:xfrm>
            <a:off x="1333669" y="1289957"/>
            <a:ext cx="6303170" cy="4202113"/>
          </a:xfrm>
          <a:prstGeom prst="rect">
            <a:avLst/>
          </a:prstGeom>
          <a:noFill/>
        </p:spPr>
      </p:pic>
      <p:sp>
        <p:nvSpPr>
          <p:cNvPr id="7" name="TextBox 6"/>
          <p:cNvSpPr txBox="1"/>
          <p:nvPr/>
        </p:nvSpPr>
        <p:spPr>
          <a:xfrm>
            <a:off x="5624750" y="5536586"/>
            <a:ext cx="2012089" cy="276999"/>
          </a:xfrm>
          <a:prstGeom prst="rect">
            <a:avLst/>
          </a:prstGeom>
          <a:noFill/>
        </p:spPr>
        <p:txBody>
          <a:bodyPr wrap="none" rtlCol="0">
            <a:spAutoFit/>
          </a:bodyPr>
          <a:lstStyle/>
          <a:p>
            <a:r>
              <a:rPr lang="en-US" sz="1200" dirty="0" smtClean="0"/>
              <a:t>Source: </a:t>
            </a:r>
            <a:r>
              <a:rPr lang="en-US" sz="1200" dirty="0" err="1" smtClean="0"/>
              <a:t>Quinn.Anya</a:t>
            </a:r>
            <a:r>
              <a:rPr lang="en-US" sz="1200" dirty="0" smtClean="0"/>
              <a:t>, </a:t>
            </a:r>
            <a:r>
              <a:rPr lang="en-US" sz="1200" dirty="0" err="1" smtClean="0"/>
              <a:t>Flickr</a:t>
            </a:r>
            <a:endParaRPr lang="en-US" sz="12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4294967295"/>
          </p:nvPr>
        </p:nvSpPr>
        <p:spPr>
          <a:xfrm>
            <a:off x="0" y="595313"/>
            <a:ext cx="9829800" cy="536575"/>
          </a:xfrm>
        </p:spPr>
        <p:txBody>
          <a:bodyPr wrap="square" lIns="91440" numCol="1" anchor="t" anchorCtr="0" compatLnSpc="1">
            <a:prstTxWarp prst="textNoShape">
              <a:avLst/>
            </a:prstTxWarp>
          </a:bodyPr>
          <a:lstStyle/>
          <a:p>
            <a:pPr marL="0" indent="0" defTabSz="914400" eaLnBrk="1" hangingPunct="1">
              <a:buFont typeface="Arial" pitchFamily="34" charset="0"/>
              <a:buNone/>
              <a:defRPr/>
            </a:pPr>
            <a:r>
              <a:rPr lang="en-US" sz="3200" b="1" dirty="0" smtClean="0">
                <a:solidFill>
                  <a:srgbClr val="0070C0"/>
                </a:solidFill>
                <a:cs typeface="Arial" pitchFamily="34" charset="0"/>
              </a:rPr>
              <a:t>Challenging Assumptions about Green Building</a:t>
            </a:r>
          </a:p>
          <a:p>
            <a:pPr marL="0" indent="0" defTabSz="914400" eaLnBrk="1" hangingPunct="1">
              <a:buFont typeface="Arial" pitchFamily="34" charset="0"/>
              <a:buNone/>
              <a:defRPr/>
            </a:pPr>
            <a:endParaRPr lang="en-US" sz="3200" b="1" dirty="0" smtClean="0">
              <a:solidFill>
                <a:srgbClr val="7F7F7F"/>
              </a:solidFill>
              <a:cs typeface="Arial" pitchFamily="34" charset="0"/>
            </a:endParaRPr>
          </a:p>
          <a:p>
            <a:pPr marL="0" indent="0" defTabSz="914400" eaLnBrk="1" hangingPunct="1">
              <a:buFont typeface="Arial" pitchFamily="34" charset="0"/>
              <a:buNone/>
              <a:defRPr/>
            </a:pPr>
            <a:endParaRPr lang="en-US" sz="3200" b="1" dirty="0" smtClean="0">
              <a:solidFill>
                <a:srgbClr val="7F7F7F"/>
              </a:solidFill>
              <a:cs typeface="Arial" pitchFamily="34" charset="0"/>
            </a:endParaRPr>
          </a:p>
        </p:txBody>
      </p:sp>
      <p:sp>
        <p:nvSpPr>
          <p:cNvPr id="5" name="Rectangular Callout 4"/>
          <p:cNvSpPr/>
          <p:nvPr/>
        </p:nvSpPr>
        <p:spPr>
          <a:xfrm>
            <a:off x="5029200" y="2286000"/>
            <a:ext cx="3352800" cy="2057400"/>
          </a:xfrm>
          <a:prstGeom prst="wedgeRectCallout">
            <a:avLst>
              <a:gd name="adj1" fmla="val -29441"/>
              <a:gd name="adj2" fmla="val 72789"/>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2400" dirty="0"/>
          </a:p>
        </p:txBody>
      </p:sp>
      <p:sp>
        <p:nvSpPr>
          <p:cNvPr id="15364" name="TextBox 3"/>
          <p:cNvSpPr txBox="1">
            <a:spLocks noChangeArrowheads="1"/>
          </p:cNvSpPr>
          <p:nvPr/>
        </p:nvSpPr>
        <p:spPr bwMode="auto">
          <a:xfrm>
            <a:off x="5334000" y="2514600"/>
            <a:ext cx="2819400" cy="1187450"/>
          </a:xfrm>
          <a:prstGeom prst="rect">
            <a:avLst/>
          </a:prstGeom>
          <a:noFill/>
          <a:ln w="9525">
            <a:noFill/>
            <a:miter lim="800000"/>
            <a:headEnd/>
            <a:tailEnd/>
          </a:ln>
        </p:spPr>
        <p:txBody>
          <a:bodyPr>
            <a:spAutoFit/>
          </a:bodyPr>
          <a:lstStyle/>
          <a:p>
            <a:pPr defTabSz="914400">
              <a:spcBef>
                <a:spcPts val="600"/>
              </a:spcBef>
              <a:spcAft>
                <a:spcPts val="600"/>
              </a:spcAft>
            </a:pPr>
            <a:r>
              <a:rPr lang="en-US" sz="2400">
                <a:solidFill>
                  <a:srgbClr val="FFFFFF"/>
                </a:solidFill>
                <a:ea typeface="ヒラギノ角ゴ Pro W3"/>
                <a:cs typeface="Arial" pitchFamily="34" charset="0"/>
              </a:rPr>
              <a:t>The greenest buildings are the ones already built. </a:t>
            </a:r>
          </a:p>
        </p:txBody>
      </p:sp>
      <p:sp>
        <p:nvSpPr>
          <p:cNvPr id="6" name="Rectangular Callout 5"/>
          <p:cNvSpPr/>
          <p:nvPr/>
        </p:nvSpPr>
        <p:spPr>
          <a:xfrm>
            <a:off x="457200" y="2286000"/>
            <a:ext cx="3810000" cy="2667000"/>
          </a:xfrm>
          <a:prstGeom prst="wedgeRectCallout">
            <a:avLst>
              <a:gd name="adj1" fmla="val 31893"/>
              <a:gd name="adj2" fmla="val 72040"/>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914400">
              <a:defRPr/>
            </a:pPr>
            <a:endParaRPr lang="en-US" sz="2400" dirty="0"/>
          </a:p>
        </p:txBody>
      </p:sp>
      <p:sp>
        <p:nvSpPr>
          <p:cNvPr id="15366" name="TextBox 2"/>
          <p:cNvSpPr txBox="1">
            <a:spLocks noChangeArrowheads="1"/>
          </p:cNvSpPr>
          <p:nvPr/>
        </p:nvSpPr>
        <p:spPr bwMode="auto">
          <a:xfrm>
            <a:off x="685800" y="2362200"/>
            <a:ext cx="3581400" cy="2282825"/>
          </a:xfrm>
          <a:prstGeom prst="rect">
            <a:avLst/>
          </a:prstGeom>
          <a:noFill/>
          <a:ln w="9525">
            <a:noFill/>
            <a:miter lim="800000"/>
            <a:headEnd/>
            <a:tailEnd/>
          </a:ln>
        </p:spPr>
        <p:txBody>
          <a:bodyPr>
            <a:spAutoFit/>
          </a:bodyPr>
          <a:lstStyle/>
          <a:p>
            <a:pPr defTabSz="914400">
              <a:spcBef>
                <a:spcPts val="600"/>
              </a:spcBef>
              <a:spcAft>
                <a:spcPts val="600"/>
              </a:spcAft>
            </a:pPr>
            <a:r>
              <a:rPr lang="en-US" sz="2400">
                <a:solidFill>
                  <a:schemeClr val="bg1"/>
                </a:solidFill>
                <a:ea typeface="ヒラギノ角ゴ Pro W3"/>
                <a:cs typeface="Arial" pitchFamily="34" charset="0"/>
              </a:rPr>
              <a:t>Building new, more efficient buildings is the only way to address climate change impacts related to the building stock.   </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p:cNvSpPr>
            <a:spLocks noGrp="1" noChangeArrowheads="1"/>
          </p:cNvSpPr>
          <p:nvPr>
            <p:ph type="body" sz="quarter" idx="4294967295"/>
          </p:nvPr>
        </p:nvSpPr>
        <p:spPr bwMode="auto">
          <a:xfrm>
            <a:off x="457200" y="1849438"/>
            <a:ext cx="8229600" cy="4411662"/>
          </a:xfrm>
        </p:spPr>
        <p:txBody>
          <a:bodyPr wrap="square" lIns="91440" numCol="1" anchor="t" anchorCtr="0" compatLnSpc="1">
            <a:prstTxWarp prst="textNoShape">
              <a:avLst/>
            </a:prstTxWarp>
          </a:bodyPr>
          <a:lstStyle/>
          <a:p>
            <a:pPr eaLnBrk="1" hangingPunct="1">
              <a:defRPr/>
            </a:pPr>
            <a:endParaRPr lang="en-US" smtClean="0"/>
          </a:p>
          <a:p>
            <a:pPr eaLnBrk="1" hangingPunct="1">
              <a:defRPr/>
            </a:pPr>
            <a:endParaRPr lang="en-US" smtClean="0"/>
          </a:p>
          <a:p>
            <a:pPr eaLnBrk="1" hangingPunct="1">
              <a:defRPr/>
            </a:pPr>
            <a:endParaRPr lang="en-US" smtClean="0"/>
          </a:p>
          <a:p>
            <a:pPr eaLnBrk="1" hangingPunct="1">
              <a:buFontTx/>
              <a:buNone/>
              <a:defRPr/>
            </a:pPr>
            <a:endParaRPr lang="en-US" smtClean="0"/>
          </a:p>
        </p:txBody>
      </p:sp>
      <p:sp>
        <p:nvSpPr>
          <p:cNvPr id="5" name="TextBox 4"/>
          <p:cNvSpPr txBox="1"/>
          <p:nvPr/>
        </p:nvSpPr>
        <p:spPr>
          <a:xfrm>
            <a:off x="762000" y="1447800"/>
            <a:ext cx="8001000" cy="461963"/>
          </a:xfrm>
          <a:prstGeom prst="rect">
            <a:avLst/>
          </a:prstGeom>
          <a:noFill/>
        </p:spPr>
        <p:txBody>
          <a:bodyPr>
            <a:spAutoFit/>
          </a:bodyPr>
          <a:lstStyle/>
          <a:p>
            <a:pPr defTabSz="914400">
              <a:defRPr/>
            </a:pPr>
            <a:endParaRPr lang="en-US" sz="2400" b="1" dirty="0">
              <a:latin typeface="+mj-lt"/>
              <a:ea typeface="ヒラギノ角ゴ Pro W3"/>
              <a:cs typeface="ヒラギノ角ゴ Pro W3"/>
            </a:endParaRPr>
          </a:p>
        </p:txBody>
      </p:sp>
      <p:pic>
        <p:nvPicPr>
          <p:cNvPr id="6" name="Picture 6"/>
          <p:cNvPicPr>
            <a:picLocks noChangeAspect="1" noChangeArrowheads="1"/>
          </p:cNvPicPr>
          <p:nvPr/>
        </p:nvPicPr>
        <p:blipFill>
          <a:blip r:embed="rId3" cstate="print"/>
          <a:srcRect/>
          <a:stretch>
            <a:fillRect/>
          </a:stretch>
        </p:blipFill>
        <p:spPr bwMode="auto">
          <a:xfrm>
            <a:off x="304800" y="1447800"/>
            <a:ext cx="3355975" cy="4572000"/>
          </a:xfrm>
          <a:prstGeom prst="rect">
            <a:avLst/>
          </a:prstGeom>
          <a:noFill/>
          <a:ln w="9525">
            <a:noFill/>
            <a:miter lim="800000"/>
            <a:headEnd/>
            <a:tailEnd/>
          </a:ln>
          <a:effectLst>
            <a:outerShdw blurRad="711200" dist="88900" dir="8160000" algn="tl" rotWithShape="0">
              <a:prstClr val="black">
                <a:alpha val="27000"/>
              </a:prstClr>
            </a:outerShdw>
          </a:effectLst>
        </p:spPr>
      </p:pic>
      <p:sp>
        <p:nvSpPr>
          <p:cNvPr id="19461" name="TextBox 6"/>
          <p:cNvSpPr txBox="1">
            <a:spLocks noChangeArrowheads="1"/>
          </p:cNvSpPr>
          <p:nvPr/>
        </p:nvSpPr>
        <p:spPr bwMode="auto">
          <a:xfrm>
            <a:off x="3886200" y="2540000"/>
            <a:ext cx="5041900" cy="2030413"/>
          </a:xfrm>
          <a:prstGeom prst="rect">
            <a:avLst/>
          </a:prstGeom>
          <a:noFill/>
          <a:ln w="9525">
            <a:noFill/>
            <a:miter lim="800000"/>
            <a:headEnd/>
            <a:tailEnd/>
          </a:ln>
        </p:spPr>
        <p:txBody>
          <a:bodyPr>
            <a:spAutoFit/>
          </a:bodyPr>
          <a:lstStyle/>
          <a:p>
            <a:pPr defTabSz="914400">
              <a:spcBef>
                <a:spcPts val="600"/>
              </a:spcBef>
              <a:spcAft>
                <a:spcPts val="600"/>
              </a:spcAft>
            </a:pPr>
            <a:r>
              <a:rPr lang="en-US" sz="2400" dirty="0" smtClean="0">
                <a:solidFill>
                  <a:srgbClr val="787878"/>
                </a:solidFill>
                <a:ea typeface="ヒラギノ角ゴ Pro W3"/>
                <a:cs typeface="ヒラギノ角ゴ Pro W3" pitchFamily="18" charset="-128"/>
              </a:rPr>
              <a:t>It t</a:t>
            </a:r>
            <a:r>
              <a:rPr lang="en-US" sz="2400" dirty="0" smtClean="0">
                <a:solidFill>
                  <a:schemeClr val="bg1">
                    <a:lumMod val="50000"/>
                  </a:schemeClr>
                </a:solidFill>
                <a:latin typeface="Arial" pitchFamily="18" charset="0"/>
                <a:ea typeface="ヒラギノ角ゴ Pro W3" pitchFamily="18" charset="-128"/>
                <a:cs typeface="ヒラギノ角ゴ Pro W3" pitchFamily="18" charset="-128"/>
              </a:rPr>
              <a:t>akes </a:t>
            </a:r>
            <a:r>
              <a:rPr lang="en-US" sz="2400" dirty="0">
                <a:solidFill>
                  <a:schemeClr val="bg1">
                    <a:lumMod val="50000"/>
                  </a:schemeClr>
                </a:solidFill>
                <a:latin typeface="Arial" pitchFamily="18" charset="0"/>
                <a:ea typeface="ヒラギノ角ゴ Pro W3" pitchFamily="18" charset="-128"/>
                <a:cs typeface="ヒラギノ角ゴ Pro W3" pitchFamily="18" charset="-128"/>
              </a:rPr>
              <a:t>between </a:t>
            </a:r>
            <a:r>
              <a:rPr lang="en-US" sz="2400" b="1" dirty="0">
                <a:solidFill>
                  <a:srgbClr val="92D050"/>
                </a:solidFill>
                <a:latin typeface="Arial" pitchFamily="18" charset="0"/>
                <a:ea typeface="ヒラギノ角ゴ Pro W3" pitchFamily="18" charset="-128"/>
                <a:cs typeface="ヒラギノ角ゴ Pro W3" pitchFamily="18" charset="-128"/>
              </a:rPr>
              <a:t>35−50 years </a:t>
            </a:r>
            <a:r>
              <a:rPr lang="en-US" sz="2400" dirty="0">
                <a:solidFill>
                  <a:schemeClr val="bg1">
                    <a:lumMod val="50000"/>
                  </a:schemeClr>
                </a:solidFill>
                <a:latin typeface="Arial" pitchFamily="18" charset="0"/>
                <a:ea typeface="ヒラギノ角ゴ Pro W3" pitchFamily="18" charset="-128"/>
                <a:cs typeface="ヒラギノ角ゴ Pro W3" pitchFamily="18" charset="-128"/>
              </a:rPr>
              <a:t>for a new, green home to recover the carbon expended during the construction process.</a:t>
            </a:r>
          </a:p>
          <a:p>
            <a:pPr algn="r" defTabSz="914400">
              <a:spcBef>
                <a:spcPts val="600"/>
              </a:spcBef>
              <a:spcAft>
                <a:spcPts val="600"/>
              </a:spcAft>
            </a:pPr>
            <a:r>
              <a:rPr lang="en-US" sz="2000" dirty="0">
                <a:solidFill>
                  <a:srgbClr val="787878"/>
                </a:solidFill>
                <a:ea typeface="ヒラギノ角ゴ Pro W3"/>
                <a:cs typeface="ヒラギノ角ゴ Pro W3"/>
              </a:rPr>
              <a:t>−Empty Homes Agency, UK, 2008</a:t>
            </a:r>
          </a:p>
        </p:txBody>
      </p:sp>
      <p:sp>
        <p:nvSpPr>
          <p:cNvPr id="8" name="Rectangle 7"/>
          <p:cNvSpPr/>
          <p:nvPr/>
        </p:nvSpPr>
        <p:spPr>
          <a:xfrm>
            <a:off x="304800" y="-228600"/>
            <a:ext cx="8839200" cy="2044700"/>
          </a:xfrm>
          <a:prstGeom prst="rect">
            <a:avLst/>
          </a:prstGeom>
        </p:spPr>
        <p:txBody>
          <a:bodyPr>
            <a:spAutoFit/>
          </a:bodyPr>
          <a:lstStyle/>
          <a:p>
            <a:pPr defTabSz="914400">
              <a:spcBef>
                <a:spcPts val="600"/>
              </a:spcBef>
              <a:spcAft>
                <a:spcPts val="600"/>
              </a:spcAft>
              <a:defRPr/>
            </a:pPr>
            <a:endParaRPr lang="en-US" sz="3600" b="1" dirty="0">
              <a:solidFill>
                <a:schemeClr val="bg1">
                  <a:lumMod val="50000"/>
                </a:schemeClr>
              </a:solidFill>
              <a:latin typeface="Arial"/>
              <a:ea typeface="ヒラギノ角ゴ Pro W3"/>
              <a:cs typeface="Arial"/>
            </a:endParaRPr>
          </a:p>
          <a:p>
            <a:pPr defTabSz="914400">
              <a:spcBef>
                <a:spcPts val="600"/>
              </a:spcBef>
              <a:spcAft>
                <a:spcPts val="600"/>
              </a:spcAft>
              <a:defRPr/>
            </a:pPr>
            <a:r>
              <a:rPr lang="en-US" sz="3600" b="1" dirty="0">
                <a:solidFill>
                  <a:srgbClr val="0070C0"/>
                </a:solidFill>
                <a:latin typeface="Arial"/>
                <a:ea typeface="ヒラギノ角ゴ Pro W3"/>
                <a:cs typeface="Arial"/>
              </a:rPr>
              <a:t>Previous Research: Residential</a:t>
            </a:r>
          </a:p>
          <a:p>
            <a:pPr defTabSz="914400">
              <a:spcBef>
                <a:spcPts val="600"/>
              </a:spcBef>
              <a:spcAft>
                <a:spcPts val="600"/>
              </a:spcAft>
              <a:defRPr/>
            </a:pPr>
            <a:endParaRPr lang="en-US" sz="3600" dirty="0">
              <a:solidFill>
                <a:schemeClr val="bg1">
                  <a:lumMod val="50000"/>
                </a:schemeClr>
              </a:solidFill>
              <a:latin typeface="Arial"/>
              <a:ea typeface="ヒラギノ角ゴ Pro W3"/>
              <a:cs typeface="Ari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3"/>
          <p:cNvSpPr>
            <a:spLocks noGrp="1" noChangeArrowheads="1"/>
          </p:cNvSpPr>
          <p:nvPr>
            <p:ph type="body" sz="quarter" idx="4294967295"/>
          </p:nvPr>
        </p:nvSpPr>
        <p:spPr bwMode="auto">
          <a:xfrm>
            <a:off x="457200" y="1849438"/>
            <a:ext cx="8229600" cy="4411662"/>
          </a:xfrm>
        </p:spPr>
        <p:txBody>
          <a:bodyPr wrap="square" lIns="91440" numCol="1" anchor="t" anchorCtr="0" compatLnSpc="1">
            <a:prstTxWarp prst="textNoShape">
              <a:avLst/>
            </a:prstTxWarp>
          </a:bodyPr>
          <a:lstStyle/>
          <a:p>
            <a:pPr eaLnBrk="1" hangingPunct="1">
              <a:defRPr/>
            </a:pPr>
            <a:endParaRPr lang="en-US" dirty="0" smtClean="0"/>
          </a:p>
          <a:p>
            <a:pPr eaLnBrk="1" hangingPunct="1">
              <a:defRPr/>
            </a:pPr>
            <a:endParaRPr lang="en-US" dirty="0" smtClean="0"/>
          </a:p>
          <a:p>
            <a:pPr eaLnBrk="1" hangingPunct="1">
              <a:defRPr/>
            </a:pPr>
            <a:endParaRPr lang="en-US" dirty="0" smtClean="0"/>
          </a:p>
          <a:p>
            <a:pPr eaLnBrk="1" hangingPunct="1">
              <a:buFontTx/>
              <a:buNone/>
              <a:defRPr/>
            </a:pPr>
            <a:endParaRPr lang="en-US" dirty="0" smtClean="0"/>
          </a:p>
        </p:txBody>
      </p:sp>
      <p:sp>
        <p:nvSpPr>
          <p:cNvPr id="5" name="TextBox 4"/>
          <p:cNvSpPr txBox="1"/>
          <p:nvPr/>
        </p:nvSpPr>
        <p:spPr>
          <a:xfrm>
            <a:off x="762000" y="1447800"/>
            <a:ext cx="8001000" cy="461963"/>
          </a:xfrm>
          <a:prstGeom prst="rect">
            <a:avLst/>
          </a:prstGeom>
          <a:noFill/>
        </p:spPr>
        <p:txBody>
          <a:bodyPr>
            <a:spAutoFit/>
          </a:bodyPr>
          <a:lstStyle/>
          <a:p>
            <a:pPr defTabSz="914400">
              <a:defRPr/>
            </a:pPr>
            <a:endParaRPr lang="en-US" sz="2400" b="1" dirty="0">
              <a:latin typeface="+mj-lt"/>
              <a:ea typeface="ヒラギノ角ゴ Pro W3"/>
              <a:cs typeface="ヒラギノ角ゴ Pro W3"/>
            </a:endParaRPr>
          </a:p>
        </p:txBody>
      </p:sp>
      <p:sp>
        <p:nvSpPr>
          <p:cNvPr id="7" name="TextBox 6"/>
          <p:cNvSpPr txBox="1"/>
          <p:nvPr/>
        </p:nvSpPr>
        <p:spPr>
          <a:xfrm>
            <a:off x="5192713" y="1204913"/>
            <a:ext cx="3951287" cy="4770537"/>
          </a:xfrm>
          <a:prstGeom prst="rect">
            <a:avLst/>
          </a:prstGeom>
          <a:noFill/>
        </p:spPr>
        <p:txBody>
          <a:bodyPr>
            <a:spAutoFit/>
          </a:bodyPr>
          <a:lstStyle/>
          <a:p>
            <a:pPr marL="342900" indent="-342900" defTabSz="914400">
              <a:spcBef>
                <a:spcPts val="600"/>
              </a:spcBef>
              <a:spcAft>
                <a:spcPts val="600"/>
              </a:spcAft>
              <a:buFont typeface="Arial"/>
              <a:buChar char="•"/>
              <a:defRPr/>
            </a:pPr>
            <a:endParaRPr lang="en-US" sz="2400" dirty="0" smtClean="0">
              <a:solidFill>
                <a:schemeClr val="bg1">
                  <a:lumMod val="50000"/>
                </a:schemeClr>
              </a:solidFill>
              <a:latin typeface="Arial" charset="0"/>
              <a:ea typeface="ヒラギノ角ゴ Pro W3"/>
              <a:cs typeface="ヒラギノ角ゴ Pro W3"/>
            </a:endParaRPr>
          </a:p>
          <a:p>
            <a:pPr marL="342900" indent="-342900" defTabSz="914400">
              <a:spcBef>
                <a:spcPts val="600"/>
              </a:spcBef>
              <a:spcAft>
                <a:spcPts val="600"/>
              </a:spcAft>
              <a:buFont typeface="Arial"/>
              <a:buChar char="•"/>
              <a:defRPr/>
            </a:pPr>
            <a:r>
              <a:rPr lang="en-US" sz="2400" dirty="0" smtClean="0">
                <a:solidFill>
                  <a:schemeClr val="bg1">
                    <a:lumMod val="50000"/>
                  </a:schemeClr>
                </a:solidFill>
                <a:latin typeface="Arial" charset="0"/>
                <a:ea typeface="ヒラギノ角ゴ Pro W3"/>
                <a:cs typeface="ヒラギノ角ゴ Pro W3"/>
              </a:rPr>
              <a:t>2006 </a:t>
            </a:r>
            <a:r>
              <a:rPr lang="en-US" sz="2400" dirty="0">
                <a:solidFill>
                  <a:schemeClr val="bg1">
                    <a:lumMod val="50000"/>
                  </a:schemeClr>
                </a:solidFill>
                <a:latin typeface="Arial" charset="0"/>
                <a:ea typeface="ヒラギノ角ゴ Pro W3"/>
                <a:cs typeface="ヒラギノ角ゴ Pro W3"/>
              </a:rPr>
              <a:t>study compared new construction vs. renovation</a:t>
            </a:r>
          </a:p>
          <a:p>
            <a:pPr marL="342900" indent="-342900" defTabSz="914400">
              <a:spcBef>
                <a:spcPts val="600"/>
              </a:spcBef>
              <a:spcAft>
                <a:spcPts val="600"/>
              </a:spcAft>
              <a:buFont typeface="Arial"/>
              <a:buChar char="•"/>
              <a:defRPr/>
            </a:pPr>
            <a:r>
              <a:rPr lang="en-US" sz="2400" dirty="0" smtClean="0">
                <a:solidFill>
                  <a:schemeClr val="bg1">
                    <a:lumMod val="50000"/>
                  </a:schemeClr>
                </a:solidFill>
                <a:latin typeface="Arial" pitchFamily="18" charset="0"/>
                <a:ea typeface="ヒラギノ角ゴ Pro W3" pitchFamily="18" charset="-128"/>
                <a:cs typeface="ヒラギノ角ゴ Pro W3" pitchFamily="18" charset="-128"/>
              </a:rPr>
              <a:t>Approx</a:t>
            </a:r>
            <a:r>
              <a:rPr lang="en-US" sz="2400" dirty="0">
                <a:solidFill>
                  <a:schemeClr val="bg1">
                    <a:lumMod val="50000"/>
                  </a:schemeClr>
                </a:solidFill>
                <a:latin typeface="Arial" pitchFamily="18" charset="0"/>
                <a:ea typeface="ヒラギノ角ゴ Pro W3" pitchFamily="18" charset="-128"/>
                <a:cs typeface="ヒラギノ角ゴ Pro W3" pitchFamily="18" charset="-128"/>
              </a:rPr>
              <a:t>. </a:t>
            </a:r>
            <a:r>
              <a:rPr lang="en-US" sz="2400" b="1" i="1" dirty="0">
                <a:solidFill>
                  <a:srgbClr val="92D050"/>
                </a:solidFill>
                <a:ea typeface="ヒラギノ角ゴ Pro W3"/>
                <a:cs typeface="ヒラギノ角ゴ Pro W3"/>
              </a:rPr>
              <a:t>38 years </a:t>
            </a:r>
            <a:r>
              <a:rPr lang="en-US" sz="2400" dirty="0">
                <a:solidFill>
                  <a:schemeClr val="bg1">
                    <a:lumMod val="50000"/>
                  </a:schemeClr>
                </a:solidFill>
                <a:latin typeface="Arial" pitchFamily="18" charset="0"/>
                <a:ea typeface="ヒラギノ角ゴ Pro W3" pitchFamily="18" charset="-128"/>
                <a:cs typeface="ヒラギノ角ゴ Pro W3" pitchFamily="18" charset="-128"/>
              </a:rPr>
              <a:t>for new, energy efficient building to recover the carbon expended during the construction process</a:t>
            </a:r>
          </a:p>
          <a:p>
            <a:pPr marL="342900" indent="-342900" defTabSz="914400">
              <a:spcBef>
                <a:spcPts val="600"/>
              </a:spcBef>
              <a:spcAft>
                <a:spcPts val="600"/>
              </a:spcAft>
              <a:buFont typeface="Arial"/>
              <a:buChar char="•"/>
              <a:defRPr/>
            </a:pPr>
            <a:endParaRPr lang="en-US" sz="2400" dirty="0">
              <a:solidFill>
                <a:schemeClr val="bg1">
                  <a:lumMod val="50000"/>
                </a:schemeClr>
              </a:solidFill>
              <a:latin typeface="Arial" pitchFamily="18" charset="0"/>
              <a:ea typeface="ヒラギノ角ゴ Pro W3" pitchFamily="18" charset="-128"/>
              <a:cs typeface="ヒラギノ角ゴ Pro W3" pitchFamily="18" charset="-128"/>
            </a:endParaRPr>
          </a:p>
          <a:p>
            <a:pPr marL="342900" indent="-342900" defTabSz="914400">
              <a:spcBef>
                <a:spcPts val="600"/>
              </a:spcBef>
              <a:spcAft>
                <a:spcPts val="600"/>
              </a:spcAft>
              <a:buFont typeface="Arial"/>
              <a:buChar char="•"/>
              <a:defRPr/>
            </a:pPr>
            <a:endParaRPr lang="en-US" sz="2400" dirty="0">
              <a:solidFill>
                <a:schemeClr val="bg1">
                  <a:lumMod val="50000"/>
                </a:schemeClr>
              </a:solidFill>
              <a:latin typeface="Arial" charset="0"/>
              <a:ea typeface="ヒラギノ角ゴ Pro W3"/>
              <a:cs typeface="ヒラギノ角ゴ Pro W3"/>
            </a:endParaRPr>
          </a:p>
        </p:txBody>
      </p:sp>
      <p:sp>
        <p:nvSpPr>
          <p:cNvPr id="8" name="Rectangle 7"/>
          <p:cNvSpPr/>
          <p:nvPr/>
        </p:nvSpPr>
        <p:spPr>
          <a:xfrm>
            <a:off x="304800" y="-228600"/>
            <a:ext cx="8686800" cy="2062163"/>
          </a:xfrm>
          <a:prstGeom prst="rect">
            <a:avLst/>
          </a:prstGeom>
        </p:spPr>
        <p:txBody>
          <a:bodyPr>
            <a:spAutoFit/>
          </a:bodyPr>
          <a:lstStyle/>
          <a:p>
            <a:pPr defTabSz="914400">
              <a:spcBef>
                <a:spcPts val="600"/>
              </a:spcBef>
              <a:spcAft>
                <a:spcPts val="600"/>
              </a:spcAft>
              <a:defRPr/>
            </a:pPr>
            <a:endParaRPr lang="en-US" sz="3600" b="1" dirty="0">
              <a:solidFill>
                <a:schemeClr val="bg1">
                  <a:lumMod val="50000"/>
                </a:schemeClr>
              </a:solidFill>
              <a:latin typeface="Arial"/>
              <a:ea typeface="ヒラギノ角ゴ Pro W3"/>
              <a:cs typeface="Arial"/>
            </a:endParaRPr>
          </a:p>
          <a:p>
            <a:pPr defTabSz="914400">
              <a:spcBef>
                <a:spcPts val="600"/>
              </a:spcBef>
              <a:spcAft>
                <a:spcPts val="600"/>
              </a:spcAft>
              <a:defRPr/>
            </a:pPr>
            <a:r>
              <a:rPr lang="en-US" sz="3600" b="1" dirty="0">
                <a:solidFill>
                  <a:srgbClr val="0070C0"/>
                </a:solidFill>
                <a:latin typeface="Arial"/>
                <a:ea typeface="ヒラギノ角ゴ Pro W3"/>
                <a:cs typeface="Arial"/>
              </a:rPr>
              <a:t>Previous Research: </a:t>
            </a:r>
            <a:r>
              <a:rPr lang="en-US" sz="3600" b="1" dirty="0" smtClean="0">
                <a:solidFill>
                  <a:srgbClr val="0070C0"/>
                </a:solidFill>
                <a:latin typeface="Arial"/>
                <a:ea typeface="ヒラギノ角ゴ Pro W3"/>
                <a:cs typeface="Arial"/>
              </a:rPr>
              <a:t>Institutional</a:t>
            </a:r>
            <a:endParaRPr lang="en-US" sz="3600" b="1" dirty="0">
              <a:solidFill>
                <a:srgbClr val="0070C0"/>
              </a:solidFill>
              <a:latin typeface="Arial"/>
              <a:ea typeface="ヒラギノ角ゴ Pro W3"/>
              <a:cs typeface="Arial"/>
            </a:endParaRPr>
          </a:p>
          <a:p>
            <a:pPr defTabSz="914400">
              <a:spcBef>
                <a:spcPts val="600"/>
              </a:spcBef>
              <a:spcAft>
                <a:spcPts val="600"/>
              </a:spcAft>
              <a:defRPr/>
            </a:pPr>
            <a:endParaRPr lang="en-US" sz="3600" dirty="0">
              <a:solidFill>
                <a:schemeClr val="bg1">
                  <a:lumMod val="50000"/>
                </a:schemeClr>
              </a:solidFill>
              <a:latin typeface="Arial"/>
              <a:ea typeface="ヒラギノ角ゴ Pro W3"/>
              <a:cs typeface="Arial"/>
            </a:endParaRPr>
          </a:p>
        </p:txBody>
      </p:sp>
      <p:pic>
        <p:nvPicPr>
          <p:cNvPr id="20486" name="Picture 2" descr="UBC_Exterior_01_MB"/>
          <p:cNvPicPr>
            <a:picLocks noChangeAspect="1" noChangeArrowheads="1"/>
          </p:cNvPicPr>
          <p:nvPr/>
        </p:nvPicPr>
        <p:blipFill>
          <a:blip r:embed="rId3" cstate="print"/>
          <a:srcRect/>
          <a:stretch>
            <a:fillRect/>
          </a:stretch>
        </p:blipFill>
        <p:spPr bwMode="auto">
          <a:xfrm>
            <a:off x="246738" y="1866221"/>
            <a:ext cx="4964113" cy="3227387"/>
          </a:xfrm>
          <a:prstGeom prst="rect">
            <a:avLst/>
          </a:prstGeom>
          <a:noFill/>
          <a:ln w="9525">
            <a:noFill/>
            <a:miter lim="800000"/>
            <a:headEnd/>
            <a:tailEnd/>
          </a:ln>
        </p:spPr>
      </p:pic>
      <p:sp>
        <p:nvSpPr>
          <p:cNvPr id="10" name="Rectangle 9"/>
          <p:cNvSpPr/>
          <p:nvPr/>
        </p:nvSpPr>
        <p:spPr>
          <a:xfrm>
            <a:off x="17463" y="5233988"/>
            <a:ext cx="5257800" cy="708025"/>
          </a:xfrm>
          <a:prstGeom prst="rect">
            <a:avLst/>
          </a:prstGeom>
        </p:spPr>
        <p:txBody>
          <a:bodyPr>
            <a:spAutoFit/>
          </a:bodyPr>
          <a:lstStyle/>
          <a:p>
            <a:pPr defTabSz="914400">
              <a:defRPr/>
            </a:pPr>
            <a:r>
              <a:rPr lang="en-US" sz="1400" dirty="0">
                <a:solidFill>
                  <a:schemeClr val="tx1">
                    <a:lumMod val="75000"/>
                    <a:lumOff val="25000"/>
                  </a:schemeClr>
                </a:solidFill>
                <a:latin typeface="Arial" charset="0"/>
                <a:ea typeface="ヒラギノ角ゴ Pro W3"/>
                <a:cs typeface="ヒラギノ角ゴ Pro W3"/>
              </a:rPr>
              <a:t>Buchanan Building Complex, University of British Columbia.  </a:t>
            </a:r>
            <a:r>
              <a:rPr lang="en-US" sz="1200" dirty="0">
                <a:solidFill>
                  <a:schemeClr val="tx1">
                    <a:lumMod val="75000"/>
                    <a:lumOff val="25000"/>
                  </a:schemeClr>
                </a:solidFill>
                <a:latin typeface="Arial" charset="0"/>
                <a:ea typeface="ヒラギノ角ゴ Pro W3"/>
                <a:cs typeface="ヒラギノ角ゴ Pro W3"/>
              </a:rPr>
              <a:t>Courtesy Martin Nielsen Busby, Perkins &amp; Will</a:t>
            </a:r>
          </a:p>
          <a:p>
            <a:pPr defTabSz="914400">
              <a:defRPr/>
            </a:pPr>
            <a:endParaRPr lang="en-US" sz="1400" dirty="0">
              <a:solidFill>
                <a:schemeClr val="tx1">
                  <a:lumMod val="75000"/>
                  <a:lumOff val="25000"/>
                </a:schemeClr>
              </a:solidFill>
              <a:latin typeface="Arial" charset="0"/>
              <a:ea typeface="ヒラギノ角ゴ Pro W3"/>
              <a:cs typeface="ヒラギノ角ゴ Pro W3"/>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ver.jpg"/>
          <p:cNvPicPr>
            <a:picLocks noChangeAspect="1"/>
          </p:cNvPicPr>
          <p:nvPr/>
        </p:nvPicPr>
        <p:blipFill>
          <a:blip r:embed="rId3" cstate="print"/>
          <a:stretch>
            <a:fillRect/>
          </a:stretch>
        </p:blipFill>
        <p:spPr>
          <a:xfrm>
            <a:off x="2684491" y="759588"/>
            <a:ext cx="4153154" cy="5373196"/>
          </a:xfrm>
          <a:prstGeom prst="rect">
            <a:avLst/>
          </a:prstGeom>
          <a:ln>
            <a:solidFill>
              <a:schemeClr val="bg1">
                <a:lumMod val="65000"/>
              </a:schemeClr>
            </a:solidFill>
          </a:ln>
          <a:effectLst>
            <a:outerShdw blurRad="50800" dist="38100" dir="2700000" algn="tl" rotWithShape="0">
              <a:schemeClr val="tx1">
                <a:alpha val="43000"/>
              </a:schemeClr>
            </a:outerShdw>
          </a:effectLst>
        </p:spPr>
      </p:pic>
      <p:sp>
        <p:nvSpPr>
          <p:cNvPr id="16389" name="TextBox 4"/>
          <p:cNvSpPr txBox="1">
            <a:spLocks noChangeArrowheads="1"/>
          </p:cNvSpPr>
          <p:nvPr/>
        </p:nvSpPr>
        <p:spPr bwMode="auto">
          <a:xfrm>
            <a:off x="457200" y="192088"/>
            <a:ext cx="7175362" cy="646331"/>
          </a:xfrm>
          <a:prstGeom prst="rect">
            <a:avLst/>
          </a:prstGeom>
          <a:noFill/>
          <a:ln w="9525">
            <a:noFill/>
            <a:miter lim="800000"/>
            <a:headEnd/>
            <a:tailEnd/>
          </a:ln>
        </p:spPr>
        <p:txBody>
          <a:bodyPr wrap="none">
            <a:spAutoFit/>
          </a:bodyPr>
          <a:lstStyle/>
          <a:p>
            <a:r>
              <a:rPr lang="en-US" sz="3600" b="1" dirty="0" smtClean="0">
                <a:solidFill>
                  <a:srgbClr val="0070C0"/>
                </a:solidFill>
              </a:rPr>
              <a:t>“The </a:t>
            </a:r>
            <a:r>
              <a:rPr lang="en-US" sz="3600" b="1" dirty="0">
                <a:solidFill>
                  <a:srgbClr val="0070C0"/>
                </a:solidFill>
              </a:rPr>
              <a:t>Greenest </a:t>
            </a:r>
            <a:r>
              <a:rPr lang="en-US" sz="3600" b="1" dirty="0" smtClean="0">
                <a:solidFill>
                  <a:srgbClr val="0070C0"/>
                </a:solidFill>
              </a:rPr>
              <a:t>Building” </a:t>
            </a:r>
            <a:r>
              <a:rPr lang="en-US" sz="3600" b="1" dirty="0">
                <a:solidFill>
                  <a:srgbClr val="0070C0"/>
                </a:solidFill>
              </a:rPr>
              <a:t>Report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886200" y="184150"/>
            <a:ext cx="5105400" cy="6032500"/>
          </a:xfrm>
          <a:prstGeom prst="rect">
            <a:avLst/>
          </a:prstGeom>
        </p:spPr>
        <p:txBody>
          <a:bodyPr>
            <a:spAutoFit/>
          </a:bodyPr>
          <a:lstStyle/>
          <a:p>
            <a:pPr defTabSz="914400">
              <a:spcBef>
                <a:spcPts val="600"/>
              </a:spcBef>
              <a:spcAft>
                <a:spcPts val="600"/>
              </a:spcAft>
              <a:defRPr/>
            </a:pPr>
            <a:endParaRPr lang="en-US" sz="2400" b="1" dirty="0">
              <a:solidFill>
                <a:schemeClr val="bg1">
                  <a:lumMod val="50000"/>
                </a:schemeClr>
              </a:solidFill>
              <a:latin typeface="+mj-lt"/>
              <a:ea typeface="ヒラギノ角ゴ Pro W3"/>
              <a:cs typeface="ヒラギノ角ゴ Pro W3"/>
            </a:endParaRPr>
          </a:p>
          <a:p>
            <a:pPr marL="457200" indent="-457200" defTabSz="914400">
              <a:spcBef>
                <a:spcPts val="600"/>
              </a:spcBef>
              <a:spcAft>
                <a:spcPts val="600"/>
              </a:spcAft>
              <a:buFont typeface="Wingdings" charset="2"/>
              <a:buChar char="q"/>
              <a:defRPr/>
            </a:pPr>
            <a:endParaRPr lang="en-US" sz="2400" dirty="0">
              <a:solidFill>
                <a:schemeClr val="bg1">
                  <a:lumMod val="50000"/>
                </a:schemeClr>
              </a:solidFill>
              <a:latin typeface="Arial" charset="0"/>
              <a:ea typeface="ヒラギノ角ゴ Pro W3"/>
              <a:cs typeface="ヒラギノ角ゴ Pro W3"/>
            </a:endParaRPr>
          </a:p>
          <a:p>
            <a:pPr marL="457200" indent="-457200" defTabSz="914400">
              <a:spcBef>
                <a:spcPts val="600"/>
              </a:spcBef>
              <a:spcAft>
                <a:spcPts val="600"/>
              </a:spcAft>
              <a:buClr>
                <a:srgbClr val="92D050"/>
              </a:buClr>
              <a:buFont typeface="Arial" pitchFamily="34" charset="0"/>
              <a:buChar char="•"/>
              <a:defRPr/>
            </a:pPr>
            <a:r>
              <a:rPr lang="en-US" sz="2400" dirty="0">
                <a:solidFill>
                  <a:schemeClr val="bg1">
                    <a:lumMod val="50000"/>
                  </a:schemeClr>
                </a:solidFill>
                <a:latin typeface="Arial" charset="0"/>
                <a:ea typeface="ヒラギノ角ゴ Pro W3"/>
                <a:cs typeface="ヒラギノ角ゴ Pro W3"/>
              </a:rPr>
              <a:t>Under what conditions is building reuse environmentally preferable to demolition and new construction?  </a:t>
            </a:r>
          </a:p>
          <a:p>
            <a:pPr marL="457200" indent="-457200" defTabSz="914400">
              <a:spcBef>
                <a:spcPts val="600"/>
              </a:spcBef>
              <a:spcAft>
                <a:spcPts val="600"/>
              </a:spcAft>
              <a:buClr>
                <a:srgbClr val="92D050"/>
              </a:buClr>
              <a:buFont typeface="Arial" pitchFamily="34" charset="0"/>
              <a:buChar char="•"/>
              <a:defRPr/>
            </a:pPr>
            <a:r>
              <a:rPr lang="en-US" sz="2400" dirty="0">
                <a:solidFill>
                  <a:schemeClr val="bg1">
                    <a:lumMod val="50000"/>
                  </a:schemeClr>
                </a:solidFill>
                <a:latin typeface="Arial" charset="0"/>
                <a:ea typeface="ヒラギノ角ゴ Pro W3"/>
                <a:cs typeface="ヒラギノ角ゴ Pro W3"/>
              </a:rPr>
              <a:t>Do benefits differ by region and building type?</a:t>
            </a:r>
          </a:p>
          <a:p>
            <a:pPr marL="457200" indent="-457200" defTabSz="914400">
              <a:spcBef>
                <a:spcPts val="600"/>
              </a:spcBef>
              <a:spcAft>
                <a:spcPts val="600"/>
              </a:spcAft>
              <a:buClr>
                <a:srgbClr val="92D050"/>
              </a:buClr>
              <a:buFont typeface="Arial" pitchFamily="34" charset="0"/>
              <a:buChar char="•"/>
              <a:defRPr/>
            </a:pPr>
            <a:r>
              <a:rPr lang="en-US" sz="2400" dirty="0">
                <a:solidFill>
                  <a:schemeClr val="bg1">
                    <a:lumMod val="50000"/>
                  </a:schemeClr>
                </a:solidFill>
                <a:latin typeface="Arial" charset="0"/>
                <a:ea typeface="ヒラギノ角ゴ Pro W3"/>
                <a:cs typeface="ヒラギノ角ゴ Pro W3"/>
              </a:rPr>
              <a:t>Are there significant opportunities to reduce </a:t>
            </a:r>
            <a:r>
              <a:rPr lang="en-US" sz="2400" b="1" i="1" dirty="0">
                <a:solidFill>
                  <a:srgbClr val="92D050"/>
                </a:solidFill>
                <a:latin typeface="Arial" charset="0"/>
                <a:ea typeface="ヒラギノ角ゴ Pro W3"/>
                <a:cs typeface="ヒラギノ角ゴ Pro W3"/>
              </a:rPr>
              <a:t>near term </a:t>
            </a:r>
            <a:r>
              <a:rPr lang="en-US" sz="2400" dirty="0">
                <a:solidFill>
                  <a:schemeClr val="bg1">
                    <a:lumMod val="50000"/>
                  </a:schemeClr>
                </a:solidFill>
                <a:latin typeface="Arial" charset="0"/>
                <a:ea typeface="ヒラギノ角ゴ Pro W3"/>
                <a:cs typeface="ヒラギノ角ゴ Pro W3"/>
              </a:rPr>
              <a:t>carbon emissions by reusing buildings rather than constructing anew?  </a:t>
            </a:r>
          </a:p>
          <a:p>
            <a:pPr defTabSz="914400">
              <a:spcBef>
                <a:spcPts val="600"/>
              </a:spcBef>
              <a:spcAft>
                <a:spcPts val="600"/>
              </a:spcAft>
              <a:defRPr/>
            </a:pPr>
            <a:endParaRPr lang="en-US" sz="2400" dirty="0">
              <a:solidFill>
                <a:schemeClr val="bg1">
                  <a:lumMod val="50000"/>
                </a:schemeClr>
              </a:solidFill>
              <a:latin typeface="Arial" charset="0"/>
              <a:ea typeface="ヒラギノ角ゴ Pro W3"/>
              <a:cs typeface="ヒラギノ角ゴ Pro W3"/>
            </a:endParaRPr>
          </a:p>
        </p:txBody>
      </p:sp>
      <p:pic>
        <p:nvPicPr>
          <p:cNvPr id="17411" name="Picture 3" descr="iStock_000000488225Large 2.jpg"/>
          <p:cNvPicPr>
            <a:picLocks noChangeAspect="1"/>
          </p:cNvPicPr>
          <p:nvPr/>
        </p:nvPicPr>
        <p:blipFill>
          <a:blip r:embed="rId3" cstate="print"/>
          <a:srcRect/>
          <a:stretch>
            <a:fillRect/>
          </a:stretch>
        </p:blipFill>
        <p:spPr bwMode="auto">
          <a:xfrm>
            <a:off x="449264" y="107980"/>
            <a:ext cx="3335337" cy="5949006"/>
          </a:xfrm>
          <a:prstGeom prst="rect">
            <a:avLst/>
          </a:prstGeom>
          <a:noFill/>
          <a:ln w="9525">
            <a:noFill/>
            <a:miter lim="800000"/>
            <a:headEnd/>
            <a:tailEnd/>
          </a:ln>
        </p:spPr>
      </p:pic>
      <p:sp>
        <p:nvSpPr>
          <p:cNvPr id="4" name="TextBox 3"/>
          <p:cNvSpPr txBox="1"/>
          <p:nvPr/>
        </p:nvSpPr>
        <p:spPr>
          <a:xfrm>
            <a:off x="4411889" y="191555"/>
            <a:ext cx="4314825" cy="923925"/>
          </a:xfrm>
          <a:prstGeom prst="rect">
            <a:avLst/>
          </a:prstGeom>
          <a:noFill/>
        </p:spPr>
        <p:txBody>
          <a:bodyPr wrap="none">
            <a:spAutoFit/>
          </a:bodyPr>
          <a:lstStyle/>
          <a:p>
            <a:pPr>
              <a:defRPr/>
            </a:pPr>
            <a:r>
              <a:rPr lang="en-US" sz="3600" b="1" dirty="0">
                <a:solidFill>
                  <a:srgbClr val="0070C0"/>
                </a:solidFill>
                <a:latin typeface="+mj-lt"/>
                <a:ea typeface="ヒラギノ角ゴ Pro W3"/>
                <a:cs typeface="Arial"/>
              </a:rPr>
              <a:t>Guiding Questions</a:t>
            </a:r>
          </a:p>
          <a:p>
            <a:pPr>
              <a:defRPr/>
            </a:pP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434" name="Straight Connector 8"/>
          <p:cNvCxnSpPr>
            <a:cxnSpLocks noChangeShapeType="1"/>
          </p:cNvCxnSpPr>
          <p:nvPr/>
        </p:nvCxnSpPr>
        <p:spPr bwMode="auto">
          <a:xfrm>
            <a:off x="0" y="1371600"/>
            <a:ext cx="8458200" cy="0"/>
          </a:xfrm>
          <a:prstGeom prst="line">
            <a:avLst/>
          </a:prstGeom>
          <a:noFill/>
          <a:ln w="9525" algn="ctr">
            <a:solidFill>
              <a:schemeClr val="bg1"/>
            </a:solidFill>
            <a:round/>
            <a:headEnd/>
            <a:tailEnd/>
          </a:ln>
        </p:spPr>
      </p:cxnSp>
      <p:sp>
        <p:nvSpPr>
          <p:cNvPr id="7" name="TextBox 6"/>
          <p:cNvSpPr txBox="1"/>
          <p:nvPr/>
        </p:nvSpPr>
        <p:spPr>
          <a:xfrm>
            <a:off x="5254625" y="5170488"/>
            <a:ext cx="3636963" cy="307975"/>
          </a:xfrm>
          <a:prstGeom prst="rect">
            <a:avLst/>
          </a:prstGeom>
          <a:noFill/>
        </p:spPr>
        <p:txBody>
          <a:bodyPr wrap="none">
            <a:spAutoFit/>
          </a:bodyPr>
          <a:lstStyle/>
          <a:p>
            <a:pPr defTabSz="914400">
              <a:defRPr/>
            </a:pPr>
            <a:r>
              <a:rPr lang="en-US" sz="1400" dirty="0">
                <a:solidFill>
                  <a:schemeClr val="bg1">
                    <a:lumMod val="50000"/>
                  </a:schemeClr>
                </a:solidFill>
                <a:latin typeface="+mj-lt"/>
              </a:rPr>
              <a:t>Madison Lenox Hotel Demolition, Detroit MI</a:t>
            </a:r>
          </a:p>
        </p:txBody>
      </p:sp>
      <p:sp>
        <p:nvSpPr>
          <p:cNvPr id="18436" name="Text Box 10"/>
          <p:cNvSpPr txBox="1">
            <a:spLocks noChangeArrowheads="1"/>
          </p:cNvSpPr>
          <p:nvPr/>
        </p:nvSpPr>
        <p:spPr bwMode="auto">
          <a:xfrm>
            <a:off x="304800" y="1600200"/>
            <a:ext cx="3429000" cy="3570288"/>
          </a:xfrm>
          <a:prstGeom prst="rect">
            <a:avLst/>
          </a:prstGeom>
          <a:noFill/>
          <a:ln w="9525">
            <a:noFill/>
            <a:miter lim="800000"/>
            <a:headEnd/>
            <a:tailEnd/>
          </a:ln>
        </p:spPr>
        <p:txBody>
          <a:bodyPr>
            <a:spAutoFit/>
          </a:bodyPr>
          <a:lstStyle/>
          <a:p>
            <a:pPr marL="342900" indent="-342900" defTabSz="914400">
              <a:spcBef>
                <a:spcPts val="600"/>
              </a:spcBef>
              <a:spcAft>
                <a:spcPts val="600"/>
              </a:spcAft>
              <a:buFont typeface="Arial" pitchFamily="34" charset="0"/>
              <a:buChar char="•"/>
            </a:pPr>
            <a:r>
              <a:rPr lang="en-US" sz="2400">
                <a:solidFill>
                  <a:srgbClr val="7F7F7F"/>
                </a:solidFill>
                <a:ea typeface="ヒラギノ角ゴ Pro W3"/>
                <a:cs typeface="Arial" pitchFamily="34" charset="0"/>
              </a:rPr>
              <a:t>Embodied energy of existing building viewed as a “sunk cost”</a:t>
            </a:r>
          </a:p>
          <a:p>
            <a:pPr marL="342900" indent="-342900" defTabSz="914400">
              <a:spcBef>
                <a:spcPts val="600"/>
              </a:spcBef>
              <a:spcAft>
                <a:spcPts val="600"/>
              </a:spcAft>
              <a:buFont typeface="Arial" pitchFamily="34" charset="0"/>
              <a:buChar char="•"/>
            </a:pPr>
            <a:r>
              <a:rPr lang="en-US" sz="2400">
                <a:solidFill>
                  <a:srgbClr val="7F7F7F"/>
                </a:solidFill>
                <a:ea typeface="ヒラギノ角ゴ Pro W3"/>
                <a:cs typeface="Arial" pitchFamily="34" charset="0"/>
              </a:rPr>
              <a:t>Avoidance of environmental impacts that results from </a:t>
            </a:r>
            <a:r>
              <a:rPr lang="en-US" sz="2400" b="1" i="1">
                <a:solidFill>
                  <a:srgbClr val="92D050"/>
                </a:solidFill>
                <a:ea typeface="ヒラギノ角ゴ Pro W3"/>
                <a:cs typeface="Arial" pitchFamily="34" charset="0"/>
              </a:rPr>
              <a:t>not</a:t>
            </a:r>
            <a:r>
              <a:rPr lang="en-US" sz="2400">
                <a:solidFill>
                  <a:srgbClr val="92D050"/>
                </a:solidFill>
                <a:ea typeface="ヒラギノ角ゴ Pro W3"/>
                <a:cs typeface="Arial" pitchFamily="34" charset="0"/>
              </a:rPr>
              <a:t> </a:t>
            </a:r>
            <a:r>
              <a:rPr lang="en-US" sz="2400">
                <a:solidFill>
                  <a:srgbClr val="7F7F7F"/>
                </a:solidFill>
                <a:ea typeface="ヒラギノ角ゴ Pro W3"/>
                <a:cs typeface="Arial" pitchFamily="34" charset="0"/>
              </a:rPr>
              <a:t>constructing a new building</a:t>
            </a:r>
          </a:p>
        </p:txBody>
      </p:sp>
      <p:sp>
        <p:nvSpPr>
          <p:cNvPr id="8" name="Rectangle 7"/>
          <p:cNvSpPr/>
          <p:nvPr/>
        </p:nvSpPr>
        <p:spPr>
          <a:xfrm>
            <a:off x="304800" y="-228600"/>
            <a:ext cx="7924800" cy="2044700"/>
          </a:xfrm>
          <a:prstGeom prst="rect">
            <a:avLst/>
          </a:prstGeom>
        </p:spPr>
        <p:txBody>
          <a:bodyPr>
            <a:spAutoFit/>
          </a:bodyPr>
          <a:lstStyle/>
          <a:p>
            <a:pPr defTabSz="914400">
              <a:spcBef>
                <a:spcPts val="600"/>
              </a:spcBef>
              <a:spcAft>
                <a:spcPts val="600"/>
              </a:spcAft>
              <a:defRPr/>
            </a:pPr>
            <a:endParaRPr lang="en-US" sz="3600" b="1" dirty="0">
              <a:solidFill>
                <a:schemeClr val="bg1">
                  <a:lumMod val="50000"/>
                </a:schemeClr>
              </a:solidFill>
              <a:latin typeface="Arial"/>
              <a:ea typeface="ヒラギノ角ゴ Pro W3"/>
              <a:cs typeface="Arial"/>
            </a:endParaRPr>
          </a:p>
          <a:p>
            <a:pPr defTabSz="914400">
              <a:spcBef>
                <a:spcPts val="600"/>
              </a:spcBef>
              <a:spcAft>
                <a:spcPts val="600"/>
              </a:spcAft>
              <a:defRPr/>
            </a:pPr>
            <a:r>
              <a:rPr lang="en-US" sz="3600" b="1" dirty="0">
                <a:solidFill>
                  <a:srgbClr val="0070C0"/>
                </a:solidFill>
                <a:latin typeface="Arial"/>
                <a:ea typeface="ヒラギノ角ゴ Pro W3"/>
                <a:cs typeface="Arial"/>
              </a:rPr>
              <a:t>“Avoided Impacts” Approach</a:t>
            </a:r>
            <a:endParaRPr lang="en-US" sz="3600" b="1" dirty="0">
              <a:solidFill>
                <a:schemeClr val="bg1">
                  <a:lumMod val="50000"/>
                </a:schemeClr>
              </a:solidFill>
              <a:latin typeface="Arial"/>
              <a:ea typeface="ヒラギノ角ゴ Pro W3"/>
              <a:cs typeface="Arial"/>
            </a:endParaRPr>
          </a:p>
          <a:p>
            <a:pPr defTabSz="914400">
              <a:spcBef>
                <a:spcPts val="600"/>
              </a:spcBef>
              <a:spcAft>
                <a:spcPts val="600"/>
              </a:spcAft>
              <a:defRPr/>
            </a:pPr>
            <a:endParaRPr lang="en-US" sz="3600" dirty="0">
              <a:solidFill>
                <a:schemeClr val="bg1">
                  <a:lumMod val="50000"/>
                </a:schemeClr>
              </a:solidFill>
              <a:latin typeface="Arial"/>
              <a:ea typeface="ヒラギノ角ゴ Pro W3"/>
              <a:cs typeface="Arial"/>
            </a:endParaRPr>
          </a:p>
        </p:txBody>
      </p:sp>
      <p:pic>
        <p:nvPicPr>
          <p:cNvPr id="18438" name="Picture 1" descr="iStock_000000755656Medium.jpg"/>
          <p:cNvPicPr>
            <a:picLocks noChangeAspect="1"/>
          </p:cNvPicPr>
          <p:nvPr/>
        </p:nvPicPr>
        <p:blipFill>
          <a:blip r:embed="rId3" cstate="print"/>
          <a:srcRect/>
          <a:stretch>
            <a:fillRect/>
          </a:stretch>
        </p:blipFill>
        <p:spPr bwMode="auto">
          <a:xfrm>
            <a:off x="3800475" y="1600200"/>
            <a:ext cx="5343525" cy="3336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475" y="449263"/>
            <a:ext cx="9144000" cy="1990725"/>
          </a:xfrm>
        </p:spPr>
        <p:txBody>
          <a:bodyPr/>
          <a:lstStyle/>
          <a:p>
            <a:pPr eaLnBrk="1" fontAlgn="auto" hangingPunct="1">
              <a:lnSpc>
                <a:spcPts val="3720"/>
              </a:lnSpc>
              <a:spcAft>
                <a:spcPts val="0"/>
              </a:spcAft>
              <a:defRPr/>
            </a:pPr>
            <a:r>
              <a:rPr lang="en-US" sz="2600" b="0" dirty="0" smtClean="0">
                <a:solidFill>
                  <a:srgbClr val="0070C0"/>
                </a:solidFill>
              </a:rPr>
              <a:t>The National Trust for Historic Preservation provides leadership, education, advocacy and resources to help people save the places that matter to them.</a:t>
            </a:r>
            <a:r>
              <a:rPr lang="en-US" dirty="0" smtClean="0"/>
              <a:t/>
            </a:r>
            <a:br>
              <a:rPr lang="en-US" dirty="0" smtClean="0"/>
            </a:br>
            <a:endParaRPr lang="en-US" dirty="0"/>
          </a:p>
        </p:txBody>
      </p:sp>
      <p:pic>
        <p:nvPicPr>
          <p:cNvPr id="6148" name="Picture 2" descr="Nantucket Lightship is the largest U.S. lightship ever built. | Photo: U.S. Lightship Museum"/>
          <p:cNvPicPr>
            <a:picLocks noChangeAspect="1" noChangeArrowheads="1"/>
          </p:cNvPicPr>
          <p:nvPr/>
        </p:nvPicPr>
        <p:blipFill>
          <a:blip r:embed="rId3" cstate="print"/>
          <a:srcRect/>
          <a:stretch>
            <a:fillRect/>
          </a:stretch>
        </p:blipFill>
        <p:spPr bwMode="auto">
          <a:xfrm>
            <a:off x="4632325" y="2022475"/>
            <a:ext cx="4352925" cy="3400425"/>
          </a:xfrm>
          <a:prstGeom prst="rect">
            <a:avLst/>
          </a:prstGeom>
          <a:noFill/>
          <a:ln w="9525">
            <a:noFill/>
            <a:miter lim="800000"/>
            <a:headEnd/>
            <a:tailEnd/>
          </a:ln>
        </p:spPr>
      </p:pic>
      <p:pic>
        <p:nvPicPr>
          <p:cNvPr id="6149" name="Picture 4" descr="Built in 1907, Union Station serves as a gateway to the Nation's Capital. | Photo: Carol Highsmith"/>
          <p:cNvPicPr>
            <a:picLocks noChangeAspect="1" noChangeArrowheads="1"/>
          </p:cNvPicPr>
          <p:nvPr/>
        </p:nvPicPr>
        <p:blipFill>
          <a:blip r:embed="rId4" cstate="print"/>
          <a:srcRect/>
          <a:stretch>
            <a:fillRect/>
          </a:stretch>
        </p:blipFill>
        <p:spPr bwMode="auto">
          <a:xfrm>
            <a:off x="117475" y="2022475"/>
            <a:ext cx="4352925" cy="3400425"/>
          </a:xfrm>
          <a:prstGeom prst="rect">
            <a:avLst/>
          </a:prstGeom>
          <a:noFill/>
          <a:ln w="9525">
            <a:noFill/>
            <a:miter lim="800000"/>
            <a:headEnd/>
            <a:tailEnd/>
          </a:ln>
        </p:spPr>
      </p:pic>
      <p:sp>
        <p:nvSpPr>
          <p:cNvPr id="6150" name="TextBox 6"/>
          <p:cNvSpPr txBox="1">
            <a:spLocks noChangeArrowheads="1"/>
          </p:cNvSpPr>
          <p:nvPr/>
        </p:nvSpPr>
        <p:spPr bwMode="auto">
          <a:xfrm>
            <a:off x="4613275" y="5510213"/>
            <a:ext cx="3878263" cy="369887"/>
          </a:xfrm>
          <a:prstGeom prst="rect">
            <a:avLst/>
          </a:prstGeom>
          <a:noFill/>
          <a:ln w="9525">
            <a:noFill/>
            <a:miter lim="800000"/>
            <a:headEnd/>
            <a:tailEnd/>
          </a:ln>
        </p:spPr>
        <p:txBody>
          <a:bodyPr wrap="none">
            <a:spAutoFit/>
          </a:bodyPr>
          <a:lstStyle/>
          <a:p>
            <a:r>
              <a:rPr lang="en-US"/>
              <a:t>Nantucket Lightship, Massachusetts</a:t>
            </a:r>
          </a:p>
        </p:txBody>
      </p:sp>
      <p:sp>
        <p:nvSpPr>
          <p:cNvPr id="6151" name="TextBox 7"/>
          <p:cNvSpPr txBox="1">
            <a:spLocks noChangeArrowheads="1"/>
          </p:cNvSpPr>
          <p:nvPr/>
        </p:nvSpPr>
        <p:spPr bwMode="auto">
          <a:xfrm>
            <a:off x="117475" y="5510213"/>
            <a:ext cx="3305175" cy="369887"/>
          </a:xfrm>
          <a:prstGeom prst="rect">
            <a:avLst/>
          </a:prstGeom>
          <a:noFill/>
          <a:ln w="9525">
            <a:noFill/>
            <a:miter lim="800000"/>
            <a:headEnd/>
            <a:tailEnd/>
          </a:ln>
        </p:spPr>
        <p:txBody>
          <a:bodyPr wrap="none">
            <a:spAutoFit/>
          </a:bodyPr>
          <a:lstStyle/>
          <a:p>
            <a:r>
              <a:rPr lang="en-US"/>
              <a:t>Union Station, Washington DC</a:t>
            </a:r>
          </a:p>
        </p:txBody>
      </p:sp>
      <p:sp>
        <p:nvSpPr>
          <p:cNvPr id="8" name="TextBox 5"/>
          <p:cNvSpPr txBox="1">
            <a:spLocks noChangeArrowheads="1"/>
          </p:cNvSpPr>
          <p:nvPr/>
        </p:nvSpPr>
        <p:spPr bwMode="auto">
          <a:xfrm>
            <a:off x="5588000" y="5880100"/>
            <a:ext cx="3397250" cy="276225"/>
          </a:xfrm>
          <a:prstGeom prst="rect">
            <a:avLst/>
          </a:prstGeom>
          <a:noFill/>
          <a:ln w="9525">
            <a:noFill/>
            <a:miter lim="800000"/>
            <a:headEnd/>
            <a:tailEnd/>
          </a:ln>
        </p:spPr>
        <p:txBody>
          <a:bodyPr wrap="none">
            <a:spAutoFit/>
          </a:bodyPr>
          <a:lstStyle/>
          <a:p>
            <a:pPr defTabSz="914400">
              <a:defRPr/>
            </a:pPr>
            <a:r>
              <a:rPr lang="en-US" sz="1200" dirty="0">
                <a:solidFill>
                  <a:schemeClr val="bg1">
                    <a:lumMod val="50000"/>
                  </a:schemeClr>
                </a:solidFill>
                <a:ea typeface="ヒラギノ角ゴ Pro W3"/>
                <a:cs typeface="ヒラギノ角ゴ Pro W3"/>
              </a:rPr>
              <a:t>© National Trust for Historic Preservation, 2012</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 1"/>
          <p:cNvPicPr>
            <a:picLocks noChangeAspect="1" noChangeArrowheads="1"/>
          </p:cNvPicPr>
          <p:nvPr/>
        </p:nvPicPr>
        <p:blipFill>
          <a:blip r:embed="rId3" cstate="print"/>
          <a:srcRect/>
          <a:stretch>
            <a:fillRect/>
          </a:stretch>
        </p:blipFill>
        <p:spPr bwMode="auto">
          <a:xfrm>
            <a:off x="304800" y="2089150"/>
            <a:ext cx="1544638" cy="1266825"/>
          </a:xfrm>
          <a:prstGeom prst="rect">
            <a:avLst/>
          </a:prstGeom>
          <a:noFill/>
          <a:ln w="9525">
            <a:noFill/>
            <a:miter lim="800000"/>
            <a:headEnd/>
            <a:tailEnd/>
          </a:ln>
        </p:spPr>
      </p:pic>
      <p:pic>
        <p:nvPicPr>
          <p:cNvPr id="22531" name="P 2" descr="sf-rnovation.jpg"/>
          <p:cNvPicPr>
            <a:picLocks noChangeAspect="1" noChangeArrowheads="1"/>
          </p:cNvPicPr>
          <p:nvPr/>
        </p:nvPicPr>
        <p:blipFill>
          <a:blip r:embed="rId4" cstate="print"/>
          <a:srcRect/>
          <a:stretch>
            <a:fillRect/>
          </a:stretch>
        </p:blipFill>
        <p:spPr bwMode="auto">
          <a:xfrm>
            <a:off x="261938" y="3436938"/>
            <a:ext cx="1598612" cy="1249362"/>
          </a:xfrm>
          <a:prstGeom prst="rect">
            <a:avLst/>
          </a:prstGeom>
          <a:noFill/>
          <a:ln w="9525">
            <a:noFill/>
            <a:miter lim="800000"/>
            <a:headEnd/>
            <a:tailEnd/>
          </a:ln>
        </p:spPr>
      </p:pic>
      <p:pic>
        <p:nvPicPr>
          <p:cNvPr id="22532" name="Picture 6" descr="block49-lowel2l.jpg"/>
          <p:cNvPicPr>
            <a:picLocks noChangeAspect="1" noChangeArrowheads="1"/>
          </p:cNvPicPr>
          <p:nvPr/>
        </p:nvPicPr>
        <p:blipFill>
          <a:blip r:embed="rId5" cstate="print"/>
          <a:srcRect/>
          <a:stretch>
            <a:fillRect/>
          </a:stretch>
        </p:blipFill>
        <p:spPr bwMode="auto">
          <a:xfrm>
            <a:off x="2155825" y="2089150"/>
            <a:ext cx="1447800" cy="1266825"/>
          </a:xfrm>
          <a:prstGeom prst="rect">
            <a:avLst/>
          </a:prstGeom>
          <a:noFill/>
          <a:ln w="9525">
            <a:noFill/>
            <a:miter lim="800000"/>
            <a:headEnd/>
            <a:tailEnd/>
          </a:ln>
        </p:spPr>
      </p:pic>
      <p:pic>
        <p:nvPicPr>
          <p:cNvPr id="22533" name="Picture 7" descr="Home-Body4.gif"/>
          <p:cNvPicPr>
            <a:picLocks noChangeAspect="1" noChangeArrowheads="1"/>
          </p:cNvPicPr>
          <p:nvPr/>
        </p:nvPicPr>
        <p:blipFill>
          <a:blip r:embed="rId6" cstate="print"/>
          <a:srcRect/>
          <a:stretch>
            <a:fillRect/>
          </a:stretch>
        </p:blipFill>
        <p:spPr bwMode="auto">
          <a:xfrm>
            <a:off x="2155825" y="3436938"/>
            <a:ext cx="1447800" cy="1198562"/>
          </a:xfrm>
          <a:prstGeom prst="rect">
            <a:avLst/>
          </a:prstGeom>
          <a:noFill/>
          <a:ln w="9525">
            <a:noFill/>
            <a:miter lim="800000"/>
            <a:headEnd/>
            <a:tailEnd/>
          </a:ln>
        </p:spPr>
      </p:pic>
      <p:pic>
        <p:nvPicPr>
          <p:cNvPr id="22534" name="Picture 8" descr="theavenuelofts"/>
          <p:cNvPicPr>
            <a:picLocks noChangeAspect="1" noChangeArrowheads="1"/>
          </p:cNvPicPr>
          <p:nvPr/>
        </p:nvPicPr>
        <p:blipFill>
          <a:blip r:embed="rId7" cstate="print"/>
          <a:srcRect/>
          <a:stretch>
            <a:fillRect/>
          </a:stretch>
        </p:blipFill>
        <p:spPr bwMode="auto">
          <a:xfrm>
            <a:off x="2103438" y="4686300"/>
            <a:ext cx="1500187" cy="1330325"/>
          </a:xfrm>
          <a:prstGeom prst="rect">
            <a:avLst/>
          </a:prstGeom>
          <a:noFill/>
          <a:ln w="9525">
            <a:noFill/>
            <a:miter lim="800000"/>
            <a:headEnd/>
            <a:tailEnd/>
          </a:ln>
        </p:spPr>
      </p:pic>
      <p:pic>
        <p:nvPicPr>
          <p:cNvPr id="22535" name="0c869f3e-b9d6-433c-9c26-258c72ab344a" descr="cid:2B7D1ED4-4944-4841-9BDF-EEC6D0CA22F5@lrsarchitects.com"/>
          <p:cNvPicPr>
            <a:picLocks noChangeAspect="1" noChangeArrowheads="1"/>
          </p:cNvPicPr>
          <p:nvPr/>
        </p:nvPicPr>
        <p:blipFill>
          <a:blip r:embed="rId8" cstate="print"/>
          <a:srcRect/>
          <a:stretch>
            <a:fillRect/>
          </a:stretch>
        </p:blipFill>
        <p:spPr bwMode="auto">
          <a:xfrm>
            <a:off x="5537200" y="2089150"/>
            <a:ext cx="1443038" cy="1266825"/>
          </a:xfrm>
          <a:prstGeom prst="rect">
            <a:avLst/>
          </a:prstGeom>
          <a:noFill/>
          <a:ln w="9525">
            <a:noFill/>
            <a:miter lim="800000"/>
            <a:headEnd/>
            <a:tailEnd/>
          </a:ln>
        </p:spPr>
      </p:pic>
      <p:pic>
        <p:nvPicPr>
          <p:cNvPr id="22536" name="Picture 10" descr="woodbine.jpg"/>
          <p:cNvPicPr>
            <a:picLocks noChangeAspect="1" noChangeArrowheads="1"/>
          </p:cNvPicPr>
          <p:nvPr/>
        </p:nvPicPr>
        <p:blipFill>
          <a:blip r:embed="rId9" cstate="print"/>
          <a:srcRect/>
          <a:stretch>
            <a:fillRect/>
          </a:stretch>
        </p:blipFill>
        <p:spPr bwMode="auto">
          <a:xfrm>
            <a:off x="5537200" y="3487738"/>
            <a:ext cx="1439863" cy="1198562"/>
          </a:xfrm>
          <a:prstGeom prst="rect">
            <a:avLst/>
          </a:prstGeom>
          <a:noFill/>
          <a:ln w="9525">
            <a:noFill/>
            <a:miter lim="800000"/>
            <a:headEnd/>
            <a:tailEnd/>
          </a:ln>
        </p:spPr>
      </p:pic>
      <p:pic>
        <p:nvPicPr>
          <p:cNvPr id="22537" name="P 3" descr="2004366689.jpg"/>
          <p:cNvPicPr>
            <a:picLocks noChangeAspect="1" noChangeArrowheads="1"/>
          </p:cNvPicPr>
          <p:nvPr/>
        </p:nvPicPr>
        <p:blipFill>
          <a:blip r:embed="rId10" cstate="print"/>
          <a:srcRect/>
          <a:stretch>
            <a:fillRect/>
          </a:stretch>
        </p:blipFill>
        <p:spPr bwMode="auto">
          <a:xfrm>
            <a:off x="3871913" y="2089150"/>
            <a:ext cx="1462087" cy="1266825"/>
          </a:xfrm>
          <a:prstGeom prst="rect">
            <a:avLst/>
          </a:prstGeom>
          <a:noFill/>
          <a:ln w="9525">
            <a:noFill/>
            <a:miter lim="800000"/>
            <a:headEnd/>
            <a:tailEnd/>
          </a:ln>
        </p:spPr>
      </p:pic>
      <p:pic>
        <p:nvPicPr>
          <p:cNvPr id="22538" name="P 4" descr="building.jpg"/>
          <p:cNvPicPr>
            <a:picLocks noChangeAspect="1" noChangeArrowheads="1"/>
          </p:cNvPicPr>
          <p:nvPr/>
        </p:nvPicPr>
        <p:blipFill>
          <a:blip r:embed="rId11" cstate="print"/>
          <a:srcRect/>
          <a:stretch>
            <a:fillRect/>
          </a:stretch>
        </p:blipFill>
        <p:spPr bwMode="auto">
          <a:xfrm>
            <a:off x="3871913" y="3436938"/>
            <a:ext cx="1462087" cy="1198562"/>
          </a:xfrm>
          <a:prstGeom prst="rect">
            <a:avLst/>
          </a:prstGeom>
          <a:noFill/>
          <a:ln w="9525">
            <a:noFill/>
            <a:miter lim="800000"/>
            <a:headEnd/>
            <a:tailEnd/>
          </a:ln>
        </p:spPr>
      </p:pic>
      <p:pic>
        <p:nvPicPr>
          <p:cNvPr id="22539" name="Picture 13" descr="14andEverett"/>
          <p:cNvPicPr>
            <a:picLocks noChangeAspect="1" noChangeArrowheads="1"/>
          </p:cNvPicPr>
          <p:nvPr/>
        </p:nvPicPr>
        <p:blipFill>
          <a:blip r:embed="rId12" cstate="print"/>
          <a:srcRect/>
          <a:stretch>
            <a:fillRect/>
          </a:stretch>
        </p:blipFill>
        <p:spPr bwMode="auto">
          <a:xfrm>
            <a:off x="3871913" y="4686300"/>
            <a:ext cx="1462087" cy="1330325"/>
          </a:xfrm>
          <a:prstGeom prst="rect">
            <a:avLst/>
          </a:prstGeom>
          <a:noFill/>
          <a:ln w="9525">
            <a:noFill/>
            <a:miter lim="800000"/>
            <a:headEnd/>
            <a:tailEnd/>
          </a:ln>
        </p:spPr>
      </p:pic>
      <p:pic>
        <p:nvPicPr>
          <p:cNvPr id="22540" name="Picture 14" descr="Buel_0.jpg"/>
          <p:cNvPicPr>
            <a:picLocks noChangeAspect="1" noChangeArrowheads="1"/>
          </p:cNvPicPr>
          <p:nvPr/>
        </p:nvPicPr>
        <p:blipFill>
          <a:blip r:embed="rId13" cstate="print"/>
          <a:srcRect/>
          <a:stretch>
            <a:fillRect/>
          </a:stretch>
        </p:blipFill>
        <p:spPr bwMode="auto">
          <a:xfrm>
            <a:off x="7305675" y="2089150"/>
            <a:ext cx="1490663" cy="1266825"/>
          </a:xfrm>
          <a:prstGeom prst="rect">
            <a:avLst/>
          </a:prstGeom>
          <a:noFill/>
          <a:ln w="9525">
            <a:noFill/>
            <a:miter lim="800000"/>
            <a:headEnd/>
            <a:tailEnd/>
          </a:ln>
        </p:spPr>
      </p:pic>
      <p:pic>
        <p:nvPicPr>
          <p:cNvPr id="22541" name="Picture 15" descr="10-Central_Elementary_School_Albemarle,_NC.jpg"/>
          <p:cNvPicPr>
            <a:picLocks noChangeAspect="1" noChangeArrowheads="1"/>
          </p:cNvPicPr>
          <p:nvPr/>
        </p:nvPicPr>
        <p:blipFill>
          <a:blip r:embed="rId14" cstate="print"/>
          <a:srcRect/>
          <a:stretch>
            <a:fillRect/>
          </a:stretch>
        </p:blipFill>
        <p:spPr bwMode="auto">
          <a:xfrm>
            <a:off x="7296150" y="3503613"/>
            <a:ext cx="1500188" cy="1182687"/>
          </a:xfrm>
          <a:prstGeom prst="rect">
            <a:avLst/>
          </a:prstGeom>
          <a:noFill/>
          <a:ln w="9525">
            <a:noFill/>
            <a:miter lim="800000"/>
            <a:headEnd/>
            <a:tailEnd/>
          </a:ln>
        </p:spPr>
      </p:pic>
      <p:sp>
        <p:nvSpPr>
          <p:cNvPr id="22542" name="TextBox 16"/>
          <p:cNvSpPr txBox="1">
            <a:spLocks noChangeArrowheads="1"/>
          </p:cNvSpPr>
          <p:nvPr/>
        </p:nvSpPr>
        <p:spPr bwMode="auto">
          <a:xfrm>
            <a:off x="304800" y="1447800"/>
            <a:ext cx="1555750" cy="641350"/>
          </a:xfrm>
          <a:prstGeom prst="rect">
            <a:avLst/>
          </a:prstGeom>
          <a:noFill/>
          <a:ln w="9525">
            <a:noFill/>
            <a:miter lim="800000"/>
            <a:headEnd/>
            <a:tailEnd/>
          </a:ln>
        </p:spPr>
        <p:txBody>
          <a:bodyPr wrap="none">
            <a:spAutoFit/>
          </a:bodyPr>
          <a:lstStyle/>
          <a:p>
            <a:pPr defTabSz="914400"/>
            <a:r>
              <a:rPr lang="en-US">
                <a:solidFill>
                  <a:srgbClr val="7F7F7F"/>
                </a:solidFill>
                <a:ea typeface="ヒラギノ角ゴ Pro W3"/>
                <a:cs typeface="Arial" pitchFamily="34" charset="0"/>
              </a:rPr>
              <a:t>Single-family </a:t>
            </a:r>
          </a:p>
          <a:p>
            <a:pPr defTabSz="914400"/>
            <a:r>
              <a:rPr lang="en-US">
                <a:solidFill>
                  <a:srgbClr val="7F7F7F"/>
                </a:solidFill>
                <a:ea typeface="ヒラギノ角ゴ Pro W3"/>
                <a:cs typeface="Arial" pitchFamily="34" charset="0"/>
              </a:rPr>
              <a:t>residential</a:t>
            </a:r>
          </a:p>
        </p:txBody>
      </p:sp>
      <p:sp>
        <p:nvSpPr>
          <p:cNvPr id="22543" name="TextBox 17"/>
          <p:cNvSpPr txBox="1">
            <a:spLocks noChangeArrowheads="1"/>
          </p:cNvSpPr>
          <p:nvPr/>
        </p:nvSpPr>
        <p:spPr bwMode="auto">
          <a:xfrm>
            <a:off x="2103438" y="1447800"/>
            <a:ext cx="1263650" cy="641350"/>
          </a:xfrm>
          <a:prstGeom prst="rect">
            <a:avLst/>
          </a:prstGeom>
          <a:noFill/>
          <a:ln w="9525">
            <a:noFill/>
            <a:miter lim="800000"/>
            <a:headEnd/>
            <a:tailEnd/>
          </a:ln>
        </p:spPr>
        <p:txBody>
          <a:bodyPr wrap="none">
            <a:spAutoFit/>
          </a:bodyPr>
          <a:lstStyle/>
          <a:p>
            <a:pPr defTabSz="914400"/>
            <a:r>
              <a:rPr lang="en-US">
                <a:solidFill>
                  <a:srgbClr val="7F7F7F"/>
                </a:solidFill>
                <a:ea typeface="ヒラギノ角ゴ Pro W3"/>
                <a:cs typeface="Arial" pitchFamily="34" charset="0"/>
              </a:rPr>
              <a:t>Multifamily</a:t>
            </a:r>
          </a:p>
          <a:p>
            <a:pPr defTabSz="914400"/>
            <a:r>
              <a:rPr lang="en-US">
                <a:solidFill>
                  <a:srgbClr val="7F7F7F"/>
                </a:solidFill>
                <a:ea typeface="ヒラギノ角ゴ Pro W3"/>
                <a:cs typeface="Arial" pitchFamily="34" charset="0"/>
              </a:rPr>
              <a:t>residential</a:t>
            </a:r>
          </a:p>
        </p:txBody>
      </p:sp>
      <p:sp>
        <p:nvSpPr>
          <p:cNvPr id="22544" name="TextBox 18"/>
          <p:cNvSpPr txBox="1">
            <a:spLocks noChangeArrowheads="1"/>
          </p:cNvSpPr>
          <p:nvPr/>
        </p:nvSpPr>
        <p:spPr bwMode="auto">
          <a:xfrm>
            <a:off x="5462588" y="1447800"/>
            <a:ext cx="1517650" cy="641350"/>
          </a:xfrm>
          <a:prstGeom prst="rect">
            <a:avLst/>
          </a:prstGeom>
          <a:noFill/>
          <a:ln w="9525">
            <a:noFill/>
            <a:miter lim="800000"/>
            <a:headEnd/>
            <a:tailEnd/>
          </a:ln>
        </p:spPr>
        <p:txBody>
          <a:bodyPr wrap="none">
            <a:spAutoFit/>
          </a:bodyPr>
          <a:lstStyle/>
          <a:p>
            <a:pPr defTabSz="914400"/>
            <a:r>
              <a:rPr lang="en-US">
                <a:solidFill>
                  <a:srgbClr val="7F7F7F"/>
                </a:solidFill>
                <a:ea typeface="ヒラギノ角ゴ Pro W3"/>
                <a:cs typeface="Arial" pitchFamily="34" charset="0"/>
              </a:rPr>
              <a:t>Urban village</a:t>
            </a:r>
          </a:p>
          <a:p>
            <a:pPr defTabSz="914400"/>
            <a:r>
              <a:rPr lang="en-US">
                <a:solidFill>
                  <a:srgbClr val="7F7F7F"/>
                </a:solidFill>
                <a:ea typeface="ヒラギノ角ゴ Pro W3"/>
                <a:cs typeface="Arial" pitchFamily="34" charset="0"/>
              </a:rPr>
              <a:t>mixed-use</a:t>
            </a:r>
          </a:p>
        </p:txBody>
      </p:sp>
      <p:sp>
        <p:nvSpPr>
          <p:cNvPr id="22545" name="TextBox 19"/>
          <p:cNvSpPr txBox="1">
            <a:spLocks noChangeArrowheads="1"/>
          </p:cNvSpPr>
          <p:nvPr/>
        </p:nvSpPr>
        <p:spPr bwMode="auto">
          <a:xfrm>
            <a:off x="3810000" y="1447800"/>
            <a:ext cx="1524000" cy="641350"/>
          </a:xfrm>
          <a:prstGeom prst="rect">
            <a:avLst/>
          </a:prstGeom>
          <a:noFill/>
          <a:ln w="9525">
            <a:noFill/>
            <a:miter lim="800000"/>
            <a:headEnd/>
            <a:tailEnd/>
          </a:ln>
        </p:spPr>
        <p:txBody>
          <a:bodyPr>
            <a:spAutoFit/>
          </a:bodyPr>
          <a:lstStyle/>
          <a:p>
            <a:pPr defTabSz="914400"/>
            <a:r>
              <a:rPr lang="en-US">
                <a:solidFill>
                  <a:srgbClr val="7F7F7F"/>
                </a:solidFill>
                <a:ea typeface="ヒラギノ角ゴ Pro W3"/>
                <a:cs typeface="Arial" pitchFamily="34" charset="0"/>
              </a:rPr>
              <a:t>Commercial Office </a:t>
            </a:r>
          </a:p>
        </p:txBody>
      </p:sp>
      <p:sp>
        <p:nvSpPr>
          <p:cNvPr id="22546" name="TextBox 20"/>
          <p:cNvSpPr txBox="1">
            <a:spLocks noChangeArrowheads="1"/>
          </p:cNvSpPr>
          <p:nvPr/>
        </p:nvSpPr>
        <p:spPr bwMode="auto">
          <a:xfrm>
            <a:off x="7215188" y="1447800"/>
            <a:ext cx="1339850" cy="641350"/>
          </a:xfrm>
          <a:prstGeom prst="rect">
            <a:avLst/>
          </a:prstGeom>
          <a:noFill/>
          <a:ln w="9525">
            <a:noFill/>
            <a:miter lim="800000"/>
            <a:headEnd/>
            <a:tailEnd/>
          </a:ln>
        </p:spPr>
        <p:txBody>
          <a:bodyPr wrap="none">
            <a:spAutoFit/>
          </a:bodyPr>
          <a:lstStyle/>
          <a:p>
            <a:pPr defTabSz="914400"/>
            <a:r>
              <a:rPr lang="en-US">
                <a:solidFill>
                  <a:srgbClr val="7F7F7F"/>
                </a:solidFill>
                <a:ea typeface="ヒラギノ角ゴ Pro W3"/>
                <a:cs typeface="Arial" pitchFamily="34" charset="0"/>
              </a:rPr>
              <a:t>Elementary</a:t>
            </a:r>
          </a:p>
          <a:p>
            <a:pPr defTabSz="914400"/>
            <a:r>
              <a:rPr lang="en-US">
                <a:solidFill>
                  <a:srgbClr val="7F7F7F"/>
                </a:solidFill>
                <a:ea typeface="ヒラギノ角ゴ Pro W3"/>
                <a:cs typeface="Arial" pitchFamily="34" charset="0"/>
              </a:rPr>
              <a:t>schools</a:t>
            </a:r>
          </a:p>
        </p:txBody>
      </p:sp>
      <p:sp>
        <p:nvSpPr>
          <p:cNvPr id="22" name="Rectangle 21"/>
          <p:cNvSpPr/>
          <p:nvPr/>
        </p:nvSpPr>
        <p:spPr>
          <a:xfrm>
            <a:off x="304800" y="-228600"/>
            <a:ext cx="7924800" cy="2044700"/>
          </a:xfrm>
          <a:prstGeom prst="rect">
            <a:avLst/>
          </a:prstGeom>
        </p:spPr>
        <p:txBody>
          <a:bodyPr>
            <a:spAutoFit/>
          </a:bodyPr>
          <a:lstStyle/>
          <a:p>
            <a:pPr defTabSz="914400">
              <a:spcBef>
                <a:spcPts val="600"/>
              </a:spcBef>
              <a:spcAft>
                <a:spcPts val="600"/>
              </a:spcAft>
              <a:defRPr/>
            </a:pPr>
            <a:endParaRPr lang="en-US" sz="3600" b="1" dirty="0">
              <a:solidFill>
                <a:schemeClr val="bg1">
                  <a:lumMod val="50000"/>
                </a:schemeClr>
              </a:solidFill>
              <a:latin typeface="Arial"/>
              <a:ea typeface="ヒラギノ角ゴ Pro W3"/>
              <a:cs typeface="Arial"/>
            </a:endParaRPr>
          </a:p>
          <a:p>
            <a:pPr defTabSz="914400">
              <a:spcBef>
                <a:spcPts val="600"/>
              </a:spcBef>
              <a:spcAft>
                <a:spcPts val="600"/>
              </a:spcAft>
              <a:defRPr/>
            </a:pPr>
            <a:r>
              <a:rPr lang="en-US" sz="3600" b="1" dirty="0">
                <a:solidFill>
                  <a:srgbClr val="0070C0"/>
                </a:solidFill>
                <a:latin typeface="Arial"/>
                <a:ea typeface="ヒラギノ角ゴ Pro W3"/>
                <a:cs typeface="Arial"/>
              </a:rPr>
              <a:t>Case Study Buildings</a:t>
            </a:r>
          </a:p>
          <a:p>
            <a:pPr defTabSz="914400">
              <a:spcBef>
                <a:spcPts val="600"/>
              </a:spcBef>
              <a:spcAft>
                <a:spcPts val="600"/>
              </a:spcAft>
              <a:defRPr/>
            </a:pPr>
            <a:endParaRPr lang="en-US" sz="3600" dirty="0">
              <a:solidFill>
                <a:schemeClr val="bg1">
                  <a:lumMod val="50000"/>
                </a:schemeClr>
              </a:solidFill>
              <a:latin typeface="Arial"/>
              <a:ea typeface="ヒラギノ角ゴ Pro W3"/>
              <a:cs typeface="Arial"/>
            </a:endParaRPr>
          </a:p>
        </p:txBody>
      </p:sp>
      <p:sp>
        <p:nvSpPr>
          <p:cNvPr id="42004" name="TextBox 22"/>
          <p:cNvSpPr txBox="1">
            <a:spLocks noChangeArrowheads="1"/>
          </p:cNvSpPr>
          <p:nvPr/>
        </p:nvSpPr>
        <p:spPr bwMode="auto">
          <a:xfrm>
            <a:off x="5334000" y="5862638"/>
            <a:ext cx="3989388" cy="307975"/>
          </a:xfrm>
          <a:prstGeom prst="rect">
            <a:avLst/>
          </a:prstGeom>
          <a:noFill/>
          <a:ln w="9525">
            <a:noFill/>
            <a:miter lim="800000"/>
            <a:headEnd/>
            <a:tailEnd/>
          </a:ln>
        </p:spPr>
        <p:txBody>
          <a:bodyPr wrap="none">
            <a:spAutoFit/>
          </a:bodyPr>
          <a:lstStyle/>
          <a:p>
            <a:pPr defTabSz="914400">
              <a:defRPr/>
            </a:pPr>
            <a:r>
              <a:rPr lang="en-US" sz="1400" dirty="0">
                <a:solidFill>
                  <a:schemeClr val="bg1">
                    <a:lumMod val="50000"/>
                  </a:schemeClr>
                </a:solidFill>
                <a:ea typeface="ヒラギノ角ゴ Pro W3"/>
                <a:cs typeface="ヒラギノ角ゴ Pro W3"/>
              </a:rPr>
              <a:t>© National Trust for Historic Preservation, 2012.</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8" descr="2.jpg"/>
          <p:cNvPicPr>
            <a:picLocks noChangeAspect="1"/>
          </p:cNvPicPr>
          <p:nvPr/>
        </p:nvPicPr>
        <p:blipFill>
          <a:blip r:embed="rId3" cstate="print"/>
          <a:srcRect/>
          <a:stretch>
            <a:fillRect/>
          </a:stretch>
        </p:blipFill>
        <p:spPr bwMode="auto">
          <a:xfrm>
            <a:off x="1111250" y="1066800"/>
            <a:ext cx="6965950" cy="4767263"/>
          </a:xfrm>
          <a:prstGeom prst="rect">
            <a:avLst/>
          </a:prstGeom>
          <a:noFill/>
          <a:ln w="9525">
            <a:noFill/>
            <a:miter lim="800000"/>
            <a:headEnd/>
            <a:tailEnd/>
          </a:ln>
        </p:spPr>
      </p:pic>
      <p:sp>
        <p:nvSpPr>
          <p:cNvPr id="6" name="Rectangle 5"/>
          <p:cNvSpPr/>
          <p:nvPr/>
        </p:nvSpPr>
        <p:spPr>
          <a:xfrm>
            <a:off x="304800" y="-228600"/>
            <a:ext cx="7924800" cy="2044700"/>
          </a:xfrm>
          <a:prstGeom prst="rect">
            <a:avLst/>
          </a:prstGeom>
        </p:spPr>
        <p:txBody>
          <a:bodyPr>
            <a:spAutoFit/>
          </a:bodyPr>
          <a:lstStyle/>
          <a:p>
            <a:pPr defTabSz="914400">
              <a:spcBef>
                <a:spcPts val="600"/>
              </a:spcBef>
              <a:spcAft>
                <a:spcPts val="600"/>
              </a:spcAft>
              <a:defRPr/>
            </a:pPr>
            <a:endParaRPr lang="en-US" sz="3600" b="1" dirty="0">
              <a:solidFill>
                <a:schemeClr val="bg1">
                  <a:lumMod val="50000"/>
                </a:schemeClr>
              </a:solidFill>
              <a:latin typeface="Arial"/>
              <a:ea typeface="ヒラギノ角ゴ Pro W3"/>
              <a:cs typeface="Arial"/>
            </a:endParaRPr>
          </a:p>
          <a:p>
            <a:pPr defTabSz="914400">
              <a:spcBef>
                <a:spcPts val="600"/>
              </a:spcBef>
              <a:spcAft>
                <a:spcPts val="600"/>
              </a:spcAft>
              <a:defRPr/>
            </a:pPr>
            <a:r>
              <a:rPr lang="en-US" sz="3600" b="1" dirty="0">
                <a:solidFill>
                  <a:srgbClr val="0070C0"/>
                </a:solidFill>
                <a:latin typeface="Arial"/>
                <a:ea typeface="ヒラギノ角ゴ Pro W3"/>
                <a:cs typeface="Arial"/>
              </a:rPr>
              <a:t>Lifecycle Stages</a:t>
            </a:r>
          </a:p>
          <a:p>
            <a:pPr defTabSz="914400">
              <a:spcBef>
                <a:spcPts val="600"/>
              </a:spcBef>
              <a:spcAft>
                <a:spcPts val="600"/>
              </a:spcAft>
              <a:defRPr/>
            </a:pPr>
            <a:endParaRPr lang="en-US" sz="3600" dirty="0">
              <a:solidFill>
                <a:schemeClr val="bg1">
                  <a:lumMod val="50000"/>
                </a:schemeClr>
              </a:solidFill>
              <a:latin typeface="Arial"/>
              <a:ea typeface="ヒラギノ角ゴ Pro W3"/>
              <a:cs typeface="Arial"/>
            </a:endParaRPr>
          </a:p>
        </p:txBody>
      </p:sp>
      <p:sp>
        <p:nvSpPr>
          <p:cNvPr id="44036" name="TextBox 3"/>
          <p:cNvSpPr txBox="1">
            <a:spLocks noChangeArrowheads="1"/>
          </p:cNvSpPr>
          <p:nvPr/>
        </p:nvSpPr>
        <p:spPr bwMode="auto">
          <a:xfrm>
            <a:off x="4970463" y="5834063"/>
            <a:ext cx="3989387" cy="307975"/>
          </a:xfrm>
          <a:prstGeom prst="rect">
            <a:avLst/>
          </a:prstGeom>
          <a:noFill/>
          <a:ln w="9525">
            <a:noFill/>
            <a:miter lim="800000"/>
            <a:headEnd/>
            <a:tailEnd/>
          </a:ln>
        </p:spPr>
        <p:txBody>
          <a:bodyPr wrap="none">
            <a:spAutoFit/>
          </a:bodyPr>
          <a:lstStyle/>
          <a:p>
            <a:pPr defTabSz="914400">
              <a:defRPr/>
            </a:pPr>
            <a:r>
              <a:rPr lang="en-US" sz="1400" dirty="0">
                <a:solidFill>
                  <a:schemeClr val="bg1">
                    <a:lumMod val="50000"/>
                  </a:schemeClr>
                </a:solidFill>
                <a:ea typeface="ヒラギノ角ゴ Pro W3"/>
                <a:cs typeface="ヒラギノ角ゴ Pro W3"/>
              </a:rPr>
              <a:t>© National Trust for Historic Preservation, 2012.</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578" name="Group 5"/>
          <p:cNvGrpSpPr>
            <a:grpSpLocks/>
          </p:cNvGrpSpPr>
          <p:nvPr/>
        </p:nvGrpSpPr>
        <p:grpSpPr bwMode="auto">
          <a:xfrm>
            <a:off x="5295900" y="3846513"/>
            <a:ext cx="3594100" cy="1855787"/>
            <a:chOff x="3721001" y="2741899"/>
            <a:chExt cx="3594198" cy="1642424"/>
          </a:xfrm>
        </p:grpSpPr>
        <p:sp>
          <p:nvSpPr>
            <p:cNvPr id="16" name="Rounded Rectangle 15"/>
            <p:cNvSpPr/>
            <p:nvPr/>
          </p:nvSpPr>
          <p:spPr>
            <a:xfrm>
              <a:off x="3721001" y="2741899"/>
              <a:ext cx="3594198" cy="164242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Rounded Rectangle 4"/>
            <p:cNvSpPr/>
            <p:nvPr/>
          </p:nvSpPr>
          <p:spPr>
            <a:xfrm>
              <a:off x="5243456" y="2878182"/>
              <a:ext cx="2035230" cy="146961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0" rIns="0" bIns="0" spcCol="1270" anchor="b"/>
            <a:lstStyle/>
            <a:p>
              <a:pPr marL="114300" lvl="1" indent="-114300" defTabSz="533400">
                <a:lnSpc>
                  <a:spcPct val="90000"/>
                </a:lnSpc>
                <a:spcAft>
                  <a:spcPct val="15000"/>
                </a:spcAft>
                <a:buFontTx/>
                <a:buChar char="••"/>
                <a:defRPr/>
              </a:pPr>
              <a:r>
                <a:rPr lang="en-US" sz="1600" dirty="0">
                  <a:solidFill>
                    <a:srgbClr val="7F7F7F"/>
                  </a:solidFill>
                </a:rPr>
                <a:t>Human toxicity</a:t>
              </a:r>
            </a:p>
            <a:p>
              <a:pPr marL="114300" lvl="1" indent="-114300" defTabSz="533400">
                <a:lnSpc>
                  <a:spcPct val="90000"/>
                </a:lnSpc>
                <a:spcAft>
                  <a:spcPct val="15000"/>
                </a:spcAft>
                <a:buFontTx/>
                <a:buChar char="••"/>
                <a:defRPr/>
              </a:pPr>
              <a:r>
                <a:rPr lang="en-US" sz="1600" dirty="0">
                  <a:solidFill>
                    <a:srgbClr val="7F7F7F"/>
                  </a:solidFill>
                </a:rPr>
                <a:t>Ionising radiation</a:t>
              </a:r>
            </a:p>
            <a:p>
              <a:pPr marL="114300" lvl="1" indent="-114300" defTabSz="533400">
                <a:lnSpc>
                  <a:spcPct val="90000"/>
                </a:lnSpc>
                <a:spcAft>
                  <a:spcPct val="15000"/>
                </a:spcAft>
                <a:buFontTx/>
                <a:buChar char="••"/>
                <a:defRPr/>
              </a:pPr>
              <a:r>
                <a:rPr lang="en-US" sz="1600" dirty="0">
                  <a:solidFill>
                    <a:srgbClr val="7F7F7F"/>
                  </a:solidFill>
                </a:rPr>
                <a:t>Ozone layer depletion</a:t>
              </a:r>
            </a:p>
            <a:p>
              <a:pPr marL="114300" lvl="1" indent="-114300" defTabSz="533400">
                <a:lnSpc>
                  <a:spcPct val="90000"/>
                </a:lnSpc>
                <a:spcAft>
                  <a:spcPct val="15000"/>
                </a:spcAft>
                <a:buFontTx/>
                <a:buChar char="••"/>
                <a:defRPr/>
              </a:pPr>
              <a:r>
                <a:rPr lang="en-US" sz="1600" dirty="0">
                  <a:solidFill>
                    <a:srgbClr val="7F7F7F"/>
                  </a:solidFill>
                </a:rPr>
                <a:t>Photochemical oxidation</a:t>
              </a:r>
            </a:p>
            <a:p>
              <a:pPr marL="114300" lvl="1" indent="-114300" defTabSz="533400">
                <a:lnSpc>
                  <a:spcPct val="90000"/>
                </a:lnSpc>
                <a:spcAft>
                  <a:spcPct val="15000"/>
                </a:spcAft>
                <a:buFontTx/>
                <a:buChar char="••"/>
                <a:defRPr/>
              </a:pPr>
              <a:r>
                <a:rPr lang="en-US" sz="1600" dirty="0">
                  <a:solidFill>
                    <a:srgbClr val="7F7F7F"/>
                  </a:solidFill>
                </a:rPr>
                <a:t>Respiratory effects</a:t>
              </a:r>
            </a:p>
          </p:txBody>
        </p:sp>
      </p:grpSp>
      <p:grpSp>
        <p:nvGrpSpPr>
          <p:cNvPr id="24579" name="Group 7"/>
          <p:cNvGrpSpPr>
            <a:grpSpLocks/>
          </p:cNvGrpSpPr>
          <p:nvPr/>
        </p:nvGrpSpPr>
        <p:grpSpPr bwMode="auto">
          <a:xfrm>
            <a:off x="5295900" y="1519238"/>
            <a:ext cx="3594100" cy="1644650"/>
            <a:chOff x="3721001" y="-142524"/>
            <a:chExt cx="3594198" cy="1642424"/>
          </a:xfrm>
        </p:grpSpPr>
        <p:sp>
          <p:nvSpPr>
            <p:cNvPr id="12" name="Rounded Rectangle 11"/>
            <p:cNvSpPr/>
            <p:nvPr/>
          </p:nvSpPr>
          <p:spPr>
            <a:xfrm>
              <a:off x="3721001" y="-142524"/>
              <a:ext cx="3594198" cy="164242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3" name="Rounded Rectangle 8"/>
            <p:cNvSpPr/>
            <p:nvPr/>
          </p:nvSpPr>
          <p:spPr>
            <a:xfrm>
              <a:off x="5203766" y="-48989"/>
              <a:ext cx="2074920" cy="116047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0" tIns="0" rIns="0" bIns="0" spcCol="1270"/>
            <a:lstStyle/>
            <a:p>
              <a:pPr marL="114300" lvl="1" indent="-114300" defTabSz="533400">
                <a:lnSpc>
                  <a:spcPct val="90000"/>
                </a:lnSpc>
                <a:spcAft>
                  <a:spcPct val="15000"/>
                </a:spcAft>
                <a:buFontTx/>
                <a:buChar char="••"/>
                <a:defRPr/>
              </a:pPr>
              <a:r>
                <a:rPr lang="en-US" sz="1600" dirty="0">
                  <a:solidFill>
                    <a:srgbClr val="7F7F7F"/>
                  </a:solidFill>
                </a:rPr>
                <a:t>Aquatic ecotoxicity</a:t>
              </a:r>
            </a:p>
            <a:p>
              <a:pPr marL="114300" lvl="1" indent="-114300" defTabSz="533400">
                <a:lnSpc>
                  <a:spcPct val="90000"/>
                </a:lnSpc>
                <a:spcAft>
                  <a:spcPct val="15000"/>
                </a:spcAft>
                <a:buFontTx/>
                <a:buChar char="••"/>
                <a:defRPr/>
              </a:pPr>
              <a:r>
                <a:rPr lang="en-US" sz="1600" dirty="0">
                  <a:solidFill>
                    <a:srgbClr val="7F7F7F"/>
                  </a:solidFill>
                </a:rPr>
                <a:t>Land occupation</a:t>
              </a:r>
            </a:p>
            <a:p>
              <a:pPr marL="114300" lvl="1" indent="-114300" defTabSz="533400">
                <a:lnSpc>
                  <a:spcPct val="90000"/>
                </a:lnSpc>
                <a:spcAft>
                  <a:spcPct val="15000"/>
                </a:spcAft>
                <a:buFontTx/>
                <a:buChar char="••"/>
                <a:defRPr/>
              </a:pPr>
              <a:r>
                <a:rPr lang="en-US" sz="1600" dirty="0">
                  <a:solidFill>
                    <a:srgbClr val="7F7F7F"/>
                  </a:solidFill>
                </a:rPr>
                <a:t>Terrestrial acidification &amp; nutrification</a:t>
              </a:r>
            </a:p>
            <a:p>
              <a:pPr marL="114300" lvl="1" indent="-114300" defTabSz="533400">
                <a:lnSpc>
                  <a:spcPct val="90000"/>
                </a:lnSpc>
                <a:spcAft>
                  <a:spcPct val="15000"/>
                </a:spcAft>
                <a:buFontTx/>
                <a:buChar char="••"/>
                <a:defRPr/>
              </a:pPr>
              <a:r>
                <a:rPr lang="en-US" sz="1600" dirty="0">
                  <a:solidFill>
                    <a:srgbClr val="7F7F7F"/>
                  </a:solidFill>
                </a:rPr>
                <a:t>Terrestrial ecotoxicity</a:t>
              </a:r>
            </a:p>
          </p:txBody>
        </p:sp>
      </p:grpSp>
      <p:grpSp>
        <p:nvGrpSpPr>
          <p:cNvPr id="24580" name="Group 8"/>
          <p:cNvGrpSpPr>
            <a:grpSpLocks/>
          </p:cNvGrpSpPr>
          <p:nvPr/>
        </p:nvGrpSpPr>
        <p:grpSpPr bwMode="auto">
          <a:xfrm>
            <a:off x="457200" y="1519238"/>
            <a:ext cx="3594100" cy="1644650"/>
            <a:chOff x="352344" y="-142524"/>
            <a:chExt cx="2817323" cy="1642424"/>
          </a:xfrm>
        </p:grpSpPr>
        <p:sp>
          <p:nvSpPr>
            <p:cNvPr id="10" name="Rounded Rectangle 9"/>
            <p:cNvSpPr/>
            <p:nvPr/>
          </p:nvSpPr>
          <p:spPr>
            <a:xfrm>
              <a:off x="352344" y="-142524"/>
              <a:ext cx="2817323" cy="1642424"/>
            </a:xfrm>
            <a:prstGeom prst="roundRect">
              <a:avLst>
                <a:gd name="adj" fmla="val 10000"/>
              </a:avLst>
            </a:pr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Rounded Rectangle 10"/>
            <p:cNvSpPr/>
            <p:nvPr/>
          </p:nvSpPr>
          <p:spPr>
            <a:xfrm>
              <a:off x="433230" y="-48989"/>
              <a:ext cx="1880289" cy="1160477"/>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lIns="53340" tIns="53340" rIns="53340" bIns="53340" spcCol="1270"/>
            <a:lstStyle/>
            <a:p>
              <a:pPr marL="114300" lvl="1" indent="-114300" defTabSz="622300">
                <a:lnSpc>
                  <a:spcPct val="90000"/>
                </a:lnSpc>
                <a:spcAft>
                  <a:spcPct val="15000"/>
                </a:spcAft>
                <a:buFontTx/>
                <a:buChar char="••"/>
                <a:defRPr/>
              </a:pPr>
              <a:r>
                <a:rPr lang="en-US" sz="1600" dirty="0">
                  <a:solidFill>
                    <a:srgbClr val="7F7F7F"/>
                  </a:solidFill>
                </a:rPr>
                <a:t>Non-renewable energy</a:t>
              </a:r>
            </a:p>
            <a:p>
              <a:pPr marL="114300" lvl="1" indent="-114300" defTabSz="622300">
                <a:lnSpc>
                  <a:spcPct val="90000"/>
                </a:lnSpc>
                <a:spcAft>
                  <a:spcPct val="15000"/>
                </a:spcAft>
                <a:buFontTx/>
                <a:buChar char="••"/>
                <a:defRPr/>
              </a:pPr>
              <a:r>
                <a:rPr lang="en-US" sz="1600" dirty="0">
                  <a:solidFill>
                    <a:srgbClr val="7F7F7F"/>
                  </a:solidFill>
                </a:rPr>
                <a:t>Mineral extraction</a:t>
              </a:r>
            </a:p>
          </p:txBody>
        </p:sp>
      </p:grpSp>
      <p:graphicFrame>
        <p:nvGraphicFramePr>
          <p:cNvPr id="3" name="Diagram 2"/>
          <p:cNvGraphicFramePr/>
          <p:nvPr/>
        </p:nvGraphicFramePr>
        <p:xfrm>
          <a:off x="841829" y="1306286"/>
          <a:ext cx="7501691" cy="45492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p:cNvSpPr txBox="1"/>
          <p:nvPr/>
        </p:nvSpPr>
        <p:spPr>
          <a:xfrm>
            <a:off x="3549650" y="3471863"/>
            <a:ext cx="2095500" cy="374650"/>
          </a:xfrm>
          <a:prstGeom prst="roundRect">
            <a:avLst/>
          </a:prstGeom>
        </p:spPr>
        <p:style>
          <a:lnRef idx="2">
            <a:schemeClr val="dk1"/>
          </a:lnRef>
          <a:fillRef idx="1">
            <a:schemeClr val="lt1"/>
          </a:fillRef>
          <a:effectRef idx="0">
            <a:schemeClr val="dk1"/>
          </a:effectRef>
          <a:fontRef idx="minor">
            <a:schemeClr val="dk1"/>
          </a:fontRef>
        </p:style>
        <p:txBody>
          <a:bodyPr anchor="ctr">
            <a:spAutoFit/>
          </a:bodyPr>
          <a:lstStyle/>
          <a:p>
            <a:pPr algn="ctr" defTabSz="914400">
              <a:defRPr/>
            </a:pPr>
            <a:r>
              <a:rPr lang="en-US" sz="1600" dirty="0"/>
              <a:t>IMPACT2002+</a:t>
            </a:r>
          </a:p>
        </p:txBody>
      </p:sp>
      <p:sp>
        <p:nvSpPr>
          <p:cNvPr id="46093" name="Title 1"/>
          <p:cNvSpPr>
            <a:spLocks noGrp="1"/>
          </p:cNvSpPr>
          <p:nvPr>
            <p:ph type="title" idx="4294967295"/>
          </p:nvPr>
        </p:nvSpPr>
        <p:spPr bwMode="auto">
          <a:xfrm>
            <a:off x="457200" y="820738"/>
            <a:ext cx="8229600" cy="922337"/>
          </a:xfrm>
        </p:spPr>
        <p:txBody>
          <a:bodyPr wrap="square" lIns="91440" tIns="45720" bIns="45720" numCol="1" anchor="ctr" anchorCtr="0" compatLnSpc="1">
            <a:prstTxWarp prst="textNoShape">
              <a:avLst/>
            </a:prstTxWarp>
          </a:bodyPr>
          <a:lstStyle/>
          <a:p>
            <a:pPr eaLnBrk="1" hangingPunct="1">
              <a:defRPr/>
            </a:pPr>
            <a:r>
              <a:rPr lang="en-US" smtClean="0"/>
              <a:t/>
            </a:r>
            <a:br>
              <a:rPr lang="en-US" smtClean="0"/>
            </a:br>
            <a:endParaRPr lang="en-US" smtClean="0"/>
          </a:p>
        </p:txBody>
      </p:sp>
      <p:sp>
        <p:nvSpPr>
          <p:cNvPr id="20" name="Rectangle 19"/>
          <p:cNvSpPr/>
          <p:nvPr/>
        </p:nvSpPr>
        <p:spPr>
          <a:xfrm>
            <a:off x="304800" y="-228600"/>
            <a:ext cx="8839200" cy="2044700"/>
          </a:xfrm>
          <a:prstGeom prst="rect">
            <a:avLst/>
          </a:prstGeom>
        </p:spPr>
        <p:txBody>
          <a:bodyPr>
            <a:spAutoFit/>
          </a:bodyPr>
          <a:lstStyle/>
          <a:p>
            <a:pPr defTabSz="914400">
              <a:spcBef>
                <a:spcPts val="600"/>
              </a:spcBef>
              <a:spcAft>
                <a:spcPts val="600"/>
              </a:spcAft>
              <a:defRPr/>
            </a:pPr>
            <a:endParaRPr lang="en-US" sz="3600" b="1" dirty="0">
              <a:solidFill>
                <a:schemeClr val="bg1">
                  <a:lumMod val="50000"/>
                </a:schemeClr>
              </a:solidFill>
              <a:latin typeface="Arial"/>
              <a:ea typeface="ヒラギノ角ゴ Pro W3"/>
              <a:cs typeface="Arial"/>
            </a:endParaRPr>
          </a:p>
          <a:p>
            <a:pPr defTabSz="914400">
              <a:spcBef>
                <a:spcPts val="600"/>
              </a:spcBef>
              <a:spcAft>
                <a:spcPts val="600"/>
              </a:spcAft>
              <a:defRPr/>
            </a:pPr>
            <a:r>
              <a:rPr lang="en-US" sz="3600" b="1" dirty="0">
                <a:solidFill>
                  <a:srgbClr val="0070C0"/>
                </a:solidFill>
                <a:latin typeface="Arial"/>
                <a:ea typeface="ヒラギノ角ゴ Pro W3"/>
                <a:cs typeface="Arial"/>
              </a:rPr>
              <a:t>Life Cycle Impact Assessment</a:t>
            </a:r>
          </a:p>
          <a:p>
            <a:pPr defTabSz="914400">
              <a:spcBef>
                <a:spcPts val="600"/>
              </a:spcBef>
              <a:spcAft>
                <a:spcPts val="600"/>
              </a:spcAft>
              <a:defRPr/>
            </a:pPr>
            <a:endParaRPr lang="en-US" sz="3600" dirty="0">
              <a:solidFill>
                <a:schemeClr val="bg1">
                  <a:lumMod val="50000"/>
                </a:schemeClr>
              </a:solidFill>
              <a:latin typeface="Arial"/>
              <a:ea typeface="ヒラギノ角ゴ Pro W3"/>
              <a:cs typeface="Aria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map.jpeg"/>
          <p:cNvPicPr>
            <a:picLocks noChangeAspect="1"/>
          </p:cNvPicPr>
          <p:nvPr/>
        </p:nvPicPr>
        <p:blipFill>
          <a:blip r:embed="rId3" cstate="print"/>
          <a:srcRect/>
          <a:stretch>
            <a:fillRect/>
          </a:stretch>
        </p:blipFill>
        <p:spPr bwMode="auto">
          <a:xfrm>
            <a:off x="533400" y="319088"/>
            <a:ext cx="7986713" cy="5748337"/>
          </a:xfrm>
          <a:prstGeom prst="rect">
            <a:avLst/>
          </a:prstGeom>
          <a:noFill/>
          <a:ln w="9525">
            <a:noFill/>
            <a:miter lim="800000"/>
            <a:headEnd/>
            <a:tailEnd/>
          </a:ln>
        </p:spPr>
      </p:pic>
      <p:sp>
        <p:nvSpPr>
          <p:cNvPr id="25603" name="Slide Number Placeholder 2"/>
          <p:cNvSpPr txBox="1">
            <a:spLocks noGrp="1"/>
          </p:cNvSpPr>
          <p:nvPr/>
        </p:nvSpPr>
        <p:spPr bwMode="auto">
          <a:xfrm>
            <a:off x="15240000" y="6999288"/>
            <a:ext cx="2133600" cy="365125"/>
          </a:xfrm>
          <a:prstGeom prst="rect">
            <a:avLst/>
          </a:prstGeom>
          <a:noFill/>
          <a:ln w="9525">
            <a:noFill/>
            <a:miter lim="800000"/>
            <a:headEnd/>
            <a:tailEnd/>
          </a:ln>
        </p:spPr>
        <p:txBody>
          <a:bodyPr/>
          <a:lstStyle/>
          <a:p>
            <a:pPr defTabSz="914400"/>
            <a:fld id="{E15256EC-5F85-4DFA-B897-81CC81912E34}" type="slidenum">
              <a:rPr lang="en-US" sz="2400">
                <a:ea typeface="ヒラギノ角ゴ Pro W3"/>
                <a:cs typeface="ヒラギノ角ゴ Pro W3"/>
              </a:rPr>
              <a:pPr defTabSz="914400"/>
              <a:t>23</a:t>
            </a:fld>
            <a:endParaRPr lang="en-US" sz="2400">
              <a:ea typeface="ヒラギノ角ゴ Pro W3"/>
              <a:cs typeface="ヒラギノ角ゴ Pro W3"/>
            </a:endParaRPr>
          </a:p>
        </p:txBody>
      </p:sp>
      <p:grpSp>
        <p:nvGrpSpPr>
          <p:cNvPr id="25604" name="Group 25"/>
          <p:cNvGrpSpPr>
            <a:grpSpLocks/>
          </p:cNvGrpSpPr>
          <p:nvPr/>
        </p:nvGrpSpPr>
        <p:grpSpPr bwMode="auto">
          <a:xfrm>
            <a:off x="857250" y="1922574"/>
            <a:ext cx="7559918" cy="4084260"/>
            <a:chOff x="1316147" y="2433689"/>
            <a:chExt cx="6975650" cy="3687732"/>
          </a:xfrm>
        </p:grpSpPr>
        <p:sp>
          <p:nvSpPr>
            <p:cNvPr id="22" name="TextBox 21"/>
            <p:cNvSpPr txBox="1"/>
            <p:nvPr/>
          </p:nvSpPr>
          <p:spPr>
            <a:xfrm>
              <a:off x="1316147" y="2433689"/>
              <a:ext cx="1566679" cy="666949"/>
            </a:xfrm>
            <a:prstGeom prst="rect">
              <a:avLst/>
            </a:prstGeom>
            <a:noFill/>
          </p:spPr>
          <p:txBody>
            <a:bodyPr wrap="none">
              <a:spAutoFit/>
            </a:bodyPr>
            <a:lstStyle/>
            <a:p>
              <a:pPr defTabSz="914400">
                <a:defRPr/>
              </a:pPr>
              <a:r>
                <a:rPr lang="en-US" sz="2400" b="1" dirty="0" smtClean="0">
                  <a:solidFill>
                    <a:schemeClr val="bg1">
                      <a:lumMod val="50000"/>
                    </a:schemeClr>
                  </a:solidFill>
                  <a:latin typeface="Arial" charset="0"/>
                  <a:ea typeface="ヒラギノ角ゴ Pro W3"/>
                  <a:cs typeface="ヒラギノ角ゴ Pro W3"/>
                </a:rPr>
                <a:t>Portland</a:t>
              </a:r>
            </a:p>
            <a:p>
              <a:pPr defTabSz="914400">
                <a:defRPr/>
              </a:pPr>
              <a:r>
                <a:rPr lang="en-US" b="1" dirty="0" smtClean="0">
                  <a:solidFill>
                    <a:srgbClr val="0070C0"/>
                  </a:solidFill>
                  <a:latin typeface="Arial" charset="0"/>
                  <a:ea typeface="ヒラギノ角ゴ Pro W3"/>
                  <a:cs typeface="ヒラギノ角ゴ Pro W3"/>
                </a:rPr>
                <a:t>(Mild Climate)</a:t>
              </a:r>
              <a:endParaRPr lang="en-US" b="1" dirty="0">
                <a:solidFill>
                  <a:srgbClr val="0070C0"/>
                </a:solidFill>
                <a:latin typeface="Arial" charset="0"/>
                <a:ea typeface="ヒラギノ角ゴ Pro W3"/>
                <a:cs typeface="ヒラギノ角ゴ Pro W3"/>
              </a:endParaRPr>
            </a:p>
          </p:txBody>
        </p:sp>
        <p:sp>
          <p:nvSpPr>
            <p:cNvPr id="23" name="TextBox 22"/>
            <p:cNvSpPr txBox="1"/>
            <p:nvPr/>
          </p:nvSpPr>
          <p:spPr>
            <a:xfrm>
              <a:off x="2230189" y="4635352"/>
              <a:ext cx="1909833" cy="1000424"/>
            </a:xfrm>
            <a:prstGeom prst="rect">
              <a:avLst/>
            </a:prstGeom>
            <a:noFill/>
          </p:spPr>
          <p:txBody>
            <a:bodyPr wrap="none">
              <a:spAutoFit/>
            </a:bodyPr>
            <a:lstStyle/>
            <a:p>
              <a:pPr defTabSz="914400">
                <a:defRPr/>
              </a:pPr>
              <a:r>
                <a:rPr lang="en-US" sz="2400" b="1" dirty="0" smtClean="0">
                  <a:solidFill>
                    <a:schemeClr val="bg1">
                      <a:lumMod val="50000"/>
                    </a:schemeClr>
                  </a:solidFill>
                  <a:latin typeface="Arial" charset="0"/>
                  <a:ea typeface="ヒラギノ角ゴ Pro W3"/>
                  <a:cs typeface="ヒラギノ角ゴ Pro W3"/>
                </a:rPr>
                <a:t>Phoenix</a:t>
              </a:r>
            </a:p>
            <a:p>
              <a:pPr defTabSz="914400">
                <a:defRPr/>
              </a:pPr>
              <a:r>
                <a:rPr lang="en-US" b="1" dirty="0" smtClean="0">
                  <a:solidFill>
                    <a:srgbClr val="0070C0"/>
                  </a:solidFill>
                  <a:latin typeface="Arial" charset="0"/>
                  <a:ea typeface="ヒラギノ角ゴ Pro W3"/>
                  <a:cs typeface="ヒラギノ角ゴ Pro W3"/>
                </a:rPr>
                <a:t>(Hot/Dry Climate)</a:t>
              </a:r>
            </a:p>
            <a:p>
              <a:pPr defTabSz="914400">
                <a:defRPr/>
              </a:pPr>
              <a:endParaRPr lang="en-US" sz="2400" b="1" dirty="0">
                <a:solidFill>
                  <a:schemeClr val="bg1">
                    <a:lumMod val="50000"/>
                  </a:schemeClr>
                </a:solidFill>
                <a:latin typeface="Arial" charset="0"/>
                <a:ea typeface="ヒラギノ角ゴ Pro W3"/>
                <a:cs typeface="ヒラギノ角ゴ Pro W3"/>
              </a:endParaRPr>
            </a:p>
          </p:txBody>
        </p:sp>
        <p:sp>
          <p:nvSpPr>
            <p:cNvPr id="24" name="TextBox 23"/>
            <p:cNvSpPr txBox="1"/>
            <p:nvPr/>
          </p:nvSpPr>
          <p:spPr>
            <a:xfrm>
              <a:off x="5394178" y="3396917"/>
              <a:ext cx="1614010" cy="1000424"/>
            </a:xfrm>
            <a:prstGeom prst="rect">
              <a:avLst/>
            </a:prstGeom>
            <a:noFill/>
          </p:spPr>
          <p:txBody>
            <a:bodyPr wrap="none">
              <a:spAutoFit/>
            </a:bodyPr>
            <a:lstStyle/>
            <a:p>
              <a:pPr defTabSz="914400">
                <a:defRPr/>
              </a:pPr>
              <a:r>
                <a:rPr lang="en-US" sz="2400" b="1" dirty="0" smtClean="0">
                  <a:solidFill>
                    <a:schemeClr val="bg1">
                      <a:lumMod val="50000"/>
                    </a:schemeClr>
                  </a:solidFill>
                  <a:latin typeface="Arial" charset="0"/>
                  <a:ea typeface="ヒラギノ角ゴ Pro W3"/>
                  <a:cs typeface="ヒラギノ角ゴ Pro W3"/>
                </a:rPr>
                <a:t>Chicago</a:t>
              </a:r>
            </a:p>
            <a:p>
              <a:pPr defTabSz="914400">
                <a:defRPr/>
              </a:pPr>
              <a:r>
                <a:rPr lang="en-US" b="1" dirty="0" smtClean="0">
                  <a:solidFill>
                    <a:srgbClr val="0070C0"/>
                  </a:solidFill>
                  <a:latin typeface="Arial" charset="0"/>
                  <a:ea typeface="ヒラギノ角ゴ Pro W3"/>
                  <a:cs typeface="ヒラギノ角ゴ Pro W3"/>
                </a:rPr>
                <a:t>(Cold Climate)</a:t>
              </a:r>
            </a:p>
            <a:p>
              <a:pPr defTabSz="914400">
                <a:defRPr/>
              </a:pPr>
              <a:endParaRPr lang="en-US" sz="2400" b="1" dirty="0">
                <a:solidFill>
                  <a:schemeClr val="bg1">
                    <a:lumMod val="50000"/>
                  </a:schemeClr>
                </a:solidFill>
                <a:latin typeface="Arial" charset="0"/>
                <a:ea typeface="ヒラギノ角ゴ Pro W3"/>
                <a:cs typeface="ヒラギノ角ゴ Pro W3"/>
              </a:endParaRPr>
            </a:p>
          </p:txBody>
        </p:sp>
        <p:sp>
          <p:nvSpPr>
            <p:cNvPr id="25" name="TextBox 24"/>
            <p:cNvSpPr txBox="1"/>
            <p:nvPr/>
          </p:nvSpPr>
          <p:spPr>
            <a:xfrm>
              <a:off x="6026976" y="4704154"/>
              <a:ext cx="2264821" cy="1417267"/>
            </a:xfrm>
            <a:prstGeom prst="rect">
              <a:avLst/>
            </a:prstGeom>
            <a:noFill/>
          </p:spPr>
          <p:txBody>
            <a:bodyPr wrap="none">
              <a:spAutoFit/>
            </a:bodyPr>
            <a:lstStyle/>
            <a:p>
              <a:pPr defTabSz="914400">
                <a:defRPr/>
              </a:pPr>
              <a:r>
                <a:rPr lang="en-US" sz="2400" b="1" dirty="0" smtClean="0">
                  <a:solidFill>
                    <a:schemeClr val="bg1">
                      <a:lumMod val="50000"/>
                    </a:schemeClr>
                  </a:solidFill>
                  <a:latin typeface="Arial" charset="0"/>
                  <a:ea typeface="ヒラギノ角ゴ Pro W3"/>
                  <a:cs typeface="ヒラギノ角ゴ Pro W3"/>
                </a:rPr>
                <a:t>Atlanta</a:t>
              </a:r>
            </a:p>
            <a:p>
              <a:pPr defTabSz="914400">
                <a:defRPr/>
              </a:pPr>
              <a:r>
                <a:rPr lang="en-US" sz="2400" b="1" dirty="0" smtClean="0">
                  <a:solidFill>
                    <a:srgbClr val="0070C0"/>
                  </a:solidFill>
                  <a:latin typeface="Arial" charset="0"/>
                  <a:ea typeface="ヒラギノ角ゴ Pro W3"/>
                  <a:cs typeface="ヒラギノ角ゴ Pro W3"/>
                </a:rPr>
                <a:t>(</a:t>
              </a:r>
              <a:r>
                <a:rPr lang="en-US" b="1" dirty="0" smtClean="0">
                  <a:solidFill>
                    <a:srgbClr val="0070C0"/>
                  </a:solidFill>
                  <a:latin typeface="Arial" charset="0"/>
                  <a:ea typeface="ヒラギノ角ゴ Pro W3"/>
                  <a:cs typeface="ヒラギノ角ゴ Pro W3"/>
                </a:rPr>
                <a:t>Hot/Humid Climate</a:t>
              </a:r>
              <a:r>
                <a:rPr lang="en-US" sz="2400" b="1" dirty="0" smtClean="0">
                  <a:solidFill>
                    <a:srgbClr val="0070C0"/>
                  </a:solidFill>
                  <a:latin typeface="Arial" charset="0"/>
                  <a:ea typeface="ヒラギノ角ゴ Pro W3"/>
                  <a:cs typeface="ヒラギノ角ゴ Pro W3"/>
                </a:rPr>
                <a:t>)</a:t>
              </a:r>
            </a:p>
            <a:p>
              <a:pPr defTabSz="914400">
                <a:defRPr/>
              </a:pPr>
              <a:endParaRPr lang="en-US" sz="2400" b="1" dirty="0" smtClean="0">
                <a:solidFill>
                  <a:schemeClr val="bg1">
                    <a:lumMod val="50000"/>
                  </a:schemeClr>
                </a:solidFill>
                <a:latin typeface="Arial" charset="0"/>
                <a:ea typeface="ヒラギノ角ゴ Pro W3"/>
                <a:cs typeface="ヒラギノ角ゴ Pro W3"/>
              </a:endParaRPr>
            </a:p>
            <a:p>
              <a:pPr defTabSz="914400">
                <a:defRPr/>
              </a:pPr>
              <a:endParaRPr lang="en-US" sz="2400" b="1" dirty="0">
                <a:solidFill>
                  <a:schemeClr val="bg1">
                    <a:lumMod val="50000"/>
                  </a:schemeClr>
                </a:solidFill>
                <a:latin typeface="Arial" charset="0"/>
                <a:ea typeface="ヒラギノ角ゴ Pro W3"/>
                <a:cs typeface="ヒラギノ角ゴ Pro W3"/>
              </a:endParaRPr>
            </a:p>
          </p:txBody>
        </p:sp>
      </p:grpSp>
      <p:sp>
        <p:nvSpPr>
          <p:cNvPr id="25605" name="Rectangle 25"/>
          <p:cNvSpPr>
            <a:spLocks noChangeArrowheads="1"/>
          </p:cNvSpPr>
          <p:nvPr/>
        </p:nvSpPr>
        <p:spPr bwMode="auto">
          <a:xfrm>
            <a:off x="533400" y="319088"/>
            <a:ext cx="7464425" cy="646112"/>
          </a:xfrm>
          <a:prstGeom prst="rect">
            <a:avLst/>
          </a:prstGeom>
          <a:noFill/>
          <a:ln w="9525">
            <a:noFill/>
            <a:miter lim="800000"/>
            <a:headEnd/>
            <a:tailEnd/>
          </a:ln>
        </p:spPr>
        <p:txBody>
          <a:bodyPr>
            <a:spAutoFit/>
          </a:bodyPr>
          <a:lstStyle/>
          <a:p>
            <a:pPr defTabSz="914400">
              <a:spcBef>
                <a:spcPts val="600"/>
              </a:spcBef>
              <a:spcAft>
                <a:spcPts val="600"/>
              </a:spcAft>
            </a:pPr>
            <a:r>
              <a:rPr lang="en-US" sz="3600" b="1">
                <a:solidFill>
                  <a:srgbClr val="0070C0"/>
                </a:solidFill>
                <a:ea typeface="ヒラギノ角ゴ Pro W3"/>
                <a:cs typeface="Arial" pitchFamily="34" charset="0"/>
              </a:rPr>
              <a:t>Climate Regions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Number Placeholder 2"/>
          <p:cNvSpPr txBox="1">
            <a:spLocks noGrp="1"/>
          </p:cNvSpPr>
          <p:nvPr/>
        </p:nvSpPr>
        <p:spPr bwMode="auto">
          <a:xfrm>
            <a:off x="15240000" y="6999288"/>
            <a:ext cx="2133600" cy="365125"/>
          </a:xfrm>
          <a:prstGeom prst="rect">
            <a:avLst/>
          </a:prstGeom>
          <a:noFill/>
          <a:ln w="9525">
            <a:noFill/>
            <a:miter lim="800000"/>
            <a:headEnd/>
            <a:tailEnd/>
          </a:ln>
        </p:spPr>
        <p:txBody>
          <a:bodyPr/>
          <a:lstStyle/>
          <a:p>
            <a:pPr defTabSz="914400"/>
            <a:fld id="{9559BFE7-CEEB-4076-ADBC-89A86D6C519B}" type="slidenum">
              <a:rPr lang="en-US" sz="2400">
                <a:ea typeface="ヒラギノ角ゴ Pro W3"/>
                <a:cs typeface="ヒラギノ角ゴ Pro W3"/>
              </a:rPr>
              <a:pPr defTabSz="914400"/>
              <a:t>24</a:t>
            </a:fld>
            <a:endParaRPr lang="en-US" sz="2400">
              <a:ea typeface="ヒラギノ角ゴ Pro W3"/>
              <a:cs typeface="ヒラギノ角ゴ Pro W3"/>
            </a:endParaRPr>
          </a:p>
        </p:txBody>
      </p:sp>
      <p:pic>
        <p:nvPicPr>
          <p:cNvPr id="26627" name="Picture 14" descr="1.jpg"/>
          <p:cNvPicPr>
            <a:picLocks noChangeAspect="1"/>
          </p:cNvPicPr>
          <p:nvPr/>
        </p:nvPicPr>
        <p:blipFill>
          <a:blip r:embed="rId3" cstate="print"/>
          <a:srcRect/>
          <a:stretch>
            <a:fillRect/>
          </a:stretch>
        </p:blipFill>
        <p:spPr bwMode="auto">
          <a:xfrm>
            <a:off x="1577975" y="809625"/>
            <a:ext cx="1622425" cy="5343525"/>
          </a:xfrm>
          <a:prstGeom prst="rect">
            <a:avLst/>
          </a:prstGeom>
          <a:noFill/>
          <a:ln w="9525">
            <a:noFill/>
            <a:miter lim="800000"/>
            <a:headEnd/>
            <a:tailEnd/>
          </a:ln>
        </p:spPr>
      </p:pic>
      <p:pic>
        <p:nvPicPr>
          <p:cNvPr id="26628" name="Picture 7" descr="1.jpg"/>
          <p:cNvPicPr>
            <a:picLocks noChangeAspect="1"/>
          </p:cNvPicPr>
          <p:nvPr/>
        </p:nvPicPr>
        <p:blipFill>
          <a:blip r:embed="rId4" cstate="print"/>
          <a:srcRect/>
          <a:stretch>
            <a:fillRect/>
          </a:stretch>
        </p:blipFill>
        <p:spPr bwMode="auto">
          <a:xfrm>
            <a:off x="3278188" y="990600"/>
            <a:ext cx="3643312" cy="5162550"/>
          </a:xfrm>
          <a:prstGeom prst="rect">
            <a:avLst/>
          </a:prstGeom>
          <a:noFill/>
          <a:ln w="9525">
            <a:noFill/>
            <a:miter lim="800000"/>
            <a:headEnd/>
            <a:tailEnd/>
          </a:ln>
        </p:spPr>
      </p:pic>
      <p:pic>
        <p:nvPicPr>
          <p:cNvPr id="26629" name="Picture 9" descr="1.jpg"/>
          <p:cNvPicPr>
            <a:picLocks noChangeAspect="1"/>
          </p:cNvPicPr>
          <p:nvPr/>
        </p:nvPicPr>
        <p:blipFill>
          <a:blip r:embed="rId5" cstate="print"/>
          <a:srcRect/>
          <a:stretch>
            <a:fillRect/>
          </a:stretch>
        </p:blipFill>
        <p:spPr bwMode="auto">
          <a:xfrm>
            <a:off x="3200400" y="3571875"/>
            <a:ext cx="77788" cy="212725"/>
          </a:xfrm>
          <a:prstGeom prst="rect">
            <a:avLst/>
          </a:prstGeom>
          <a:noFill/>
          <a:ln w="9525">
            <a:noFill/>
            <a:miter lim="800000"/>
            <a:headEnd/>
            <a:tailEnd/>
          </a:ln>
        </p:spPr>
      </p:pic>
      <p:sp>
        <p:nvSpPr>
          <p:cNvPr id="26630" name="Rectangle 10"/>
          <p:cNvSpPr>
            <a:spLocks noChangeArrowheads="1"/>
          </p:cNvSpPr>
          <p:nvPr/>
        </p:nvSpPr>
        <p:spPr bwMode="auto">
          <a:xfrm>
            <a:off x="484188" y="306388"/>
            <a:ext cx="7924800" cy="646112"/>
          </a:xfrm>
          <a:prstGeom prst="rect">
            <a:avLst/>
          </a:prstGeom>
          <a:noFill/>
          <a:ln w="9525">
            <a:noFill/>
            <a:miter lim="800000"/>
            <a:headEnd/>
            <a:tailEnd/>
          </a:ln>
        </p:spPr>
        <p:txBody>
          <a:bodyPr>
            <a:spAutoFit/>
          </a:bodyPr>
          <a:lstStyle/>
          <a:p>
            <a:pPr defTabSz="914400">
              <a:spcBef>
                <a:spcPts val="600"/>
              </a:spcBef>
              <a:spcAft>
                <a:spcPts val="600"/>
              </a:spcAft>
            </a:pPr>
            <a:r>
              <a:rPr lang="en-US" sz="3600" b="1">
                <a:solidFill>
                  <a:srgbClr val="0070C0"/>
                </a:solidFill>
                <a:ea typeface="ヒラギノ角ゴ Pro W3"/>
                <a:cs typeface="Arial" pitchFamily="34" charset="0"/>
              </a:rPr>
              <a:t>Test Conditions</a:t>
            </a:r>
          </a:p>
        </p:txBody>
      </p:sp>
      <p:sp>
        <p:nvSpPr>
          <p:cNvPr id="50183" name="TextBox 6"/>
          <p:cNvSpPr txBox="1">
            <a:spLocks noChangeArrowheads="1"/>
          </p:cNvSpPr>
          <p:nvPr/>
        </p:nvSpPr>
        <p:spPr bwMode="auto">
          <a:xfrm>
            <a:off x="5154613" y="5845175"/>
            <a:ext cx="3989387" cy="307975"/>
          </a:xfrm>
          <a:prstGeom prst="rect">
            <a:avLst/>
          </a:prstGeom>
          <a:noFill/>
          <a:ln w="9525">
            <a:noFill/>
            <a:miter lim="800000"/>
            <a:headEnd/>
            <a:tailEnd/>
          </a:ln>
        </p:spPr>
        <p:txBody>
          <a:bodyPr wrap="none">
            <a:spAutoFit/>
          </a:bodyPr>
          <a:lstStyle/>
          <a:p>
            <a:pPr defTabSz="914400">
              <a:defRPr/>
            </a:pPr>
            <a:r>
              <a:rPr lang="en-US" sz="1400" dirty="0">
                <a:solidFill>
                  <a:schemeClr val="bg1">
                    <a:lumMod val="50000"/>
                  </a:schemeClr>
                </a:solidFill>
                <a:ea typeface="ヒラギノ角ゴ Pro W3"/>
                <a:cs typeface="ヒラギノ角ゴ Pro W3"/>
              </a:rPr>
              <a:t>© National Trust for Historic Preservation, 2012.</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4294967295"/>
          </p:nvPr>
        </p:nvSpPr>
        <p:spPr>
          <a:xfrm>
            <a:off x="457200" y="1176338"/>
            <a:ext cx="8382000" cy="6419850"/>
          </a:xfrm>
        </p:spPr>
        <p:txBody>
          <a:bodyPr wrap="square" lIns="91440" numCol="1" anchor="t" anchorCtr="0" compatLnSpc="1">
            <a:prstTxWarp prst="textNoShape">
              <a:avLst/>
            </a:prstTxWarp>
          </a:bodyPr>
          <a:lstStyle/>
          <a:p>
            <a:pPr marL="0" indent="0" defTabSz="914400" eaLnBrk="1" hangingPunct="1">
              <a:lnSpc>
                <a:spcPts val="2600"/>
              </a:lnSpc>
              <a:spcBef>
                <a:spcPts val="600"/>
              </a:spcBef>
              <a:spcAft>
                <a:spcPts val="600"/>
              </a:spcAft>
              <a:buFont typeface="Arial" pitchFamily="34" charset="0"/>
              <a:buNone/>
              <a:defRPr/>
            </a:pPr>
            <a:r>
              <a:rPr lang="en-US" sz="2000" dirty="0" smtClean="0">
                <a:solidFill>
                  <a:schemeClr val="bg1">
                    <a:lumMod val="50000"/>
                  </a:schemeClr>
                </a:solidFill>
                <a:cs typeface="Arial" pitchFamily="34" charset="0"/>
              </a:rPr>
              <a:t>Building reuse </a:t>
            </a:r>
            <a:r>
              <a:rPr lang="en-US" b="1" i="1" dirty="0" smtClean="0">
                <a:solidFill>
                  <a:srgbClr val="F79646"/>
                </a:solidFill>
                <a:cs typeface="Arial" pitchFamily="34" charset="0"/>
              </a:rPr>
              <a:t>almost always yields fewer environmental impacts </a:t>
            </a:r>
            <a:r>
              <a:rPr lang="en-US" sz="2000" dirty="0" smtClean="0">
                <a:solidFill>
                  <a:schemeClr val="bg1">
                    <a:lumMod val="50000"/>
                  </a:schemeClr>
                </a:solidFill>
                <a:cs typeface="Arial" pitchFamily="34" charset="0"/>
              </a:rPr>
              <a:t>than new construction when comparing buildings of similar size and functionality.</a:t>
            </a:r>
          </a:p>
        </p:txBody>
      </p:sp>
      <p:sp>
        <p:nvSpPr>
          <p:cNvPr id="27651" name="Rectangle 6"/>
          <p:cNvSpPr>
            <a:spLocks noChangeArrowheads="1"/>
          </p:cNvSpPr>
          <p:nvPr/>
        </p:nvSpPr>
        <p:spPr bwMode="auto">
          <a:xfrm>
            <a:off x="457200" y="306388"/>
            <a:ext cx="7924800" cy="646112"/>
          </a:xfrm>
          <a:prstGeom prst="rect">
            <a:avLst/>
          </a:prstGeom>
          <a:noFill/>
          <a:ln w="9525">
            <a:noFill/>
            <a:miter lim="800000"/>
            <a:headEnd/>
            <a:tailEnd/>
          </a:ln>
        </p:spPr>
        <p:txBody>
          <a:bodyPr>
            <a:spAutoFit/>
          </a:bodyPr>
          <a:lstStyle/>
          <a:p>
            <a:pPr defTabSz="914400">
              <a:spcBef>
                <a:spcPts val="600"/>
              </a:spcBef>
              <a:spcAft>
                <a:spcPts val="600"/>
              </a:spcAft>
            </a:pPr>
            <a:r>
              <a:rPr lang="en-US" sz="3600" b="1">
                <a:solidFill>
                  <a:srgbClr val="0070C0"/>
                </a:solidFill>
                <a:ea typeface="ヒラギノ角ゴ Pro W3"/>
                <a:cs typeface="Arial" pitchFamily="34" charset="0"/>
              </a:rPr>
              <a:t>Findings: Reuse Matters</a:t>
            </a:r>
          </a:p>
        </p:txBody>
      </p:sp>
      <p:pic>
        <p:nvPicPr>
          <p:cNvPr id="27652" name="Picture 1" descr="11 (1) - 9th&amp;Stewart.jpg"/>
          <p:cNvPicPr>
            <a:picLocks noChangeAspect="1"/>
          </p:cNvPicPr>
          <p:nvPr/>
        </p:nvPicPr>
        <p:blipFill>
          <a:blip r:embed="rId3" cstate="print"/>
          <a:srcRect/>
          <a:stretch>
            <a:fillRect/>
          </a:stretch>
        </p:blipFill>
        <p:spPr bwMode="auto">
          <a:xfrm>
            <a:off x="3352800" y="2395538"/>
            <a:ext cx="2708275" cy="3360737"/>
          </a:xfrm>
          <a:prstGeom prst="rect">
            <a:avLst/>
          </a:prstGeom>
          <a:noFill/>
          <a:ln w="9525">
            <a:noFill/>
            <a:miter lim="800000"/>
            <a:headEnd/>
            <a:tailEnd/>
          </a:ln>
        </p:spPr>
      </p:pic>
      <p:pic>
        <p:nvPicPr>
          <p:cNvPr id="27653" name="Picture 2" descr="11 (2) - josephvancebuilding_big.jpg"/>
          <p:cNvPicPr>
            <a:picLocks noChangeAspect="1"/>
          </p:cNvPicPr>
          <p:nvPr/>
        </p:nvPicPr>
        <p:blipFill>
          <a:blip r:embed="rId4" cstate="print"/>
          <a:srcRect/>
          <a:stretch>
            <a:fillRect/>
          </a:stretch>
        </p:blipFill>
        <p:spPr bwMode="auto">
          <a:xfrm>
            <a:off x="609600" y="2395538"/>
            <a:ext cx="2617788" cy="3352800"/>
          </a:xfrm>
          <a:prstGeom prst="rect">
            <a:avLst/>
          </a:prstGeom>
          <a:noFill/>
          <a:ln w="9525">
            <a:noFill/>
            <a:miter lim="800000"/>
            <a:headEnd/>
            <a:tailEnd/>
          </a:ln>
        </p:spPr>
      </p:pic>
      <p:pic>
        <p:nvPicPr>
          <p:cNvPr id="27654" name="Picture 8" descr="14th and Everett.jpg"/>
          <p:cNvPicPr>
            <a:picLocks noChangeAspect="1"/>
          </p:cNvPicPr>
          <p:nvPr/>
        </p:nvPicPr>
        <p:blipFill>
          <a:blip r:embed="rId5" cstate="print"/>
          <a:srcRect/>
          <a:stretch>
            <a:fillRect/>
          </a:stretch>
        </p:blipFill>
        <p:spPr bwMode="auto">
          <a:xfrm>
            <a:off x="6172200" y="2403475"/>
            <a:ext cx="2514600" cy="3352800"/>
          </a:xfrm>
          <a:prstGeom prst="rect">
            <a:avLst/>
          </a:prstGeom>
          <a:noFill/>
          <a:ln w="9525">
            <a:noFill/>
            <a:miter lim="800000"/>
            <a:headEnd/>
            <a:tailEnd/>
          </a:ln>
        </p:spPr>
      </p:pic>
      <p:sp>
        <p:nvSpPr>
          <p:cNvPr id="72711" name="TextBox 7"/>
          <p:cNvSpPr txBox="1">
            <a:spLocks noChangeArrowheads="1"/>
          </p:cNvSpPr>
          <p:nvPr/>
        </p:nvSpPr>
        <p:spPr bwMode="auto">
          <a:xfrm>
            <a:off x="4849813" y="5811838"/>
            <a:ext cx="3989387" cy="307975"/>
          </a:xfrm>
          <a:prstGeom prst="rect">
            <a:avLst/>
          </a:prstGeom>
          <a:noFill/>
          <a:ln w="9525">
            <a:noFill/>
            <a:miter lim="800000"/>
            <a:headEnd/>
            <a:tailEnd/>
          </a:ln>
        </p:spPr>
        <p:txBody>
          <a:bodyPr wrap="none">
            <a:spAutoFit/>
          </a:bodyPr>
          <a:lstStyle/>
          <a:p>
            <a:pPr defTabSz="914400">
              <a:defRPr/>
            </a:pPr>
            <a:r>
              <a:rPr lang="en-US" sz="1400" dirty="0">
                <a:solidFill>
                  <a:schemeClr val="bg1">
                    <a:lumMod val="50000"/>
                  </a:schemeClr>
                </a:solidFill>
                <a:ea typeface="ヒラギノ角ゴ Pro W3"/>
                <a:cs typeface="ヒラギノ角ゴ Pro W3"/>
              </a:rPr>
              <a:t>© National Trust for Historic Preservation, 2012.</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ChangeArrowheads="1"/>
          </p:cNvSpPr>
          <p:nvPr/>
        </p:nvSpPr>
        <p:spPr bwMode="auto">
          <a:xfrm>
            <a:off x="484188" y="306388"/>
            <a:ext cx="7924800" cy="646112"/>
          </a:xfrm>
          <a:prstGeom prst="rect">
            <a:avLst/>
          </a:prstGeom>
          <a:noFill/>
          <a:ln w="9525">
            <a:noFill/>
            <a:miter lim="800000"/>
            <a:headEnd/>
            <a:tailEnd/>
          </a:ln>
        </p:spPr>
        <p:txBody>
          <a:bodyPr>
            <a:spAutoFit/>
          </a:bodyPr>
          <a:lstStyle/>
          <a:p>
            <a:pPr defTabSz="914400"/>
            <a:r>
              <a:rPr lang="en-US" sz="3600" b="1">
                <a:solidFill>
                  <a:srgbClr val="0070C0"/>
                </a:solidFill>
                <a:ea typeface="ヒラギノ角ゴ Pro W3"/>
                <a:cs typeface="Arial" pitchFamily="34" charset="0"/>
              </a:rPr>
              <a:t>Findings: Reuse Matters</a:t>
            </a:r>
          </a:p>
        </p:txBody>
      </p:sp>
      <p:sp>
        <p:nvSpPr>
          <p:cNvPr id="28675" name="TextBox 2"/>
          <p:cNvSpPr txBox="1">
            <a:spLocks noChangeArrowheads="1"/>
          </p:cNvSpPr>
          <p:nvPr/>
        </p:nvSpPr>
        <p:spPr bwMode="auto">
          <a:xfrm>
            <a:off x="474624" y="952500"/>
            <a:ext cx="6251575" cy="461963"/>
          </a:xfrm>
          <a:prstGeom prst="rect">
            <a:avLst/>
          </a:prstGeom>
          <a:noFill/>
          <a:ln w="9525">
            <a:noFill/>
            <a:miter lim="800000"/>
            <a:headEnd/>
            <a:tailEnd/>
          </a:ln>
        </p:spPr>
        <p:txBody>
          <a:bodyPr wrap="none">
            <a:spAutoFit/>
          </a:bodyPr>
          <a:lstStyle/>
          <a:p>
            <a:pPr defTabSz="914400"/>
            <a:r>
              <a:rPr lang="en-US" sz="2400" dirty="0">
                <a:solidFill>
                  <a:srgbClr val="7F7F7F"/>
                </a:solidFill>
                <a:ea typeface="ヒラギノ角ゴ Pro W3"/>
                <a:cs typeface="ヒラギノ角ゴ Pro W3"/>
              </a:rPr>
              <a:t>Commercial Office: Climate Change Impacts</a:t>
            </a:r>
          </a:p>
        </p:txBody>
      </p:sp>
      <p:sp>
        <p:nvSpPr>
          <p:cNvPr id="74756" name="TextBox 4"/>
          <p:cNvSpPr txBox="1">
            <a:spLocks noChangeArrowheads="1"/>
          </p:cNvSpPr>
          <p:nvPr/>
        </p:nvSpPr>
        <p:spPr bwMode="auto">
          <a:xfrm>
            <a:off x="5154613" y="5934075"/>
            <a:ext cx="3989387" cy="307975"/>
          </a:xfrm>
          <a:prstGeom prst="rect">
            <a:avLst/>
          </a:prstGeom>
          <a:noFill/>
          <a:ln w="9525">
            <a:noFill/>
            <a:miter lim="800000"/>
            <a:headEnd/>
            <a:tailEnd/>
          </a:ln>
        </p:spPr>
        <p:txBody>
          <a:bodyPr wrap="none">
            <a:spAutoFit/>
          </a:bodyPr>
          <a:lstStyle/>
          <a:p>
            <a:pPr defTabSz="914400">
              <a:defRPr/>
            </a:pPr>
            <a:r>
              <a:rPr lang="en-US" sz="1400" dirty="0">
                <a:solidFill>
                  <a:schemeClr val="bg1">
                    <a:lumMod val="50000"/>
                  </a:schemeClr>
                </a:solidFill>
                <a:ea typeface="ヒラギノ角ゴ Pro W3"/>
                <a:cs typeface="ヒラギノ角ゴ Pro W3"/>
              </a:rPr>
              <a:t>© National Trust for Historic Preservation, 2012.</a:t>
            </a:r>
          </a:p>
        </p:txBody>
      </p:sp>
      <p:pic>
        <p:nvPicPr>
          <p:cNvPr id="28677" name="Picture 1" descr="fig28.jpeg"/>
          <p:cNvPicPr>
            <a:picLocks noChangeAspect="1"/>
          </p:cNvPicPr>
          <p:nvPr/>
        </p:nvPicPr>
        <p:blipFill>
          <a:blip r:embed="rId3" cstate="print"/>
          <a:srcRect/>
          <a:stretch>
            <a:fillRect/>
          </a:stretch>
        </p:blipFill>
        <p:spPr bwMode="auto">
          <a:xfrm>
            <a:off x="474624" y="1430338"/>
            <a:ext cx="6251575" cy="4503737"/>
          </a:xfrm>
          <a:prstGeom prst="rect">
            <a:avLst/>
          </a:prstGeom>
          <a:noFill/>
          <a:ln w="9525">
            <a:noFill/>
            <a:miter lim="800000"/>
            <a:headEnd/>
            <a:tailEnd/>
          </a:ln>
        </p:spPr>
      </p:pic>
      <p:cxnSp>
        <p:nvCxnSpPr>
          <p:cNvPr id="10" name="Straight Arrow Connector 9"/>
          <p:cNvCxnSpPr/>
          <p:nvPr/>
        </p:nvCxnSpPr>
        <p:spPr>
          <a:xfrm>
            <a:off x="1614219" y="2798859"/>
            <a:ext cx="174929" cy="31805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p:nvPr/>
        </p:nvCxnSpPr>
        <p:spPr>
          <a:xfrm>
            <a:off x="2274177" y="3267986"/>
            <a:ext cx="190832" cy="333955"/>
          </a:xfrm>
          <a:prstGeom prst="straightConnector1">
            <a:avLst/>
          </a:prstGeom>
          <a:ln>
            <a:solidFill>
              <a:srgbClr val="0070C0"/>
            </a:solidFill>
            <a:tailEnd type="arrow"/>
          </a:ln>
        </p:spPr>
        <p:style>
          <a:lnRef idx="2">
            <a:schemeClr val="accent1"/>
          </a:lnRef>
          <a:fillRef idx="0">
            <a:schemeClr val="accent1"/>
          </a:fillRef>
          <a:effectRef idx="1">
            <a:schemeClr val="accent1"/>
          </a:effectRef>
          <a:fontRef idx="minor">
            <a:schemeClr val="tx1"/>
          </a:fontRef>
        </p:style>
      </p:cxnSp>
      <p:sp>
        <p:nvSpPr>
          <p:cNvPr id="18" name="Rectangle 17"/>
          <p:cNvSpPr/>
          <p:nvPr/>
        </p:nvSpPr>
        <p:spPr>
          <a:xfrm>
            <a:off x="1296523" y="1430338"/>
            <a:ext cx="1337481" cy="4083358"/>
          </a:xfrm>
          <a:prstGeom prst="rect">
            <a:avLst/>
          </a:prstGeom>
          <a:noFill/>
          <a:ln w="38100">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TextBox 21"/>
          <p:cNvSpPr txBox="1"/>
          <p:nvPr/>
        </p:nvSpPr>
        <p:spPr>
          <a:xfrm>
            <a:off x="6910484" y="2632445"/>
            <a:ext cx="2233516" cy="1785104"/>
          </a:xfrm>
          <a:prstGeom prst="rect">
            <a:avLst/>
          </a:prstGeom>
          <a:noFill/>
        </p:spPr>
        <p:txBody>
          <a:bodyPr wrap="square" rtlCol="0">
            <a:spAutoFit/>
          </a:bodyPr>
          <a:lstStyle/>
          <a:p>
            <a:r>
              <a:rPr lang="en-US" sz="2200" spc="-50" dirty="0" smtClean="0">
                <a:solidFill>
                  <a:schemeClr val="bg1">
                    <a:lumMod val="50000"/>
                  </a:schemeClr>
                </a:solidFill>
                <a:latin typeface="+mn-lt"/>
                <a:cs typeface="Times New Roman (Body)"/>
              </a:rPr>
              <a:t>NC = New Construction</a:t>
            </a:r>
          </a:p>
          <a:p>
            <a:endParaRPr lang="en-US" sz="2200" spc="-50" dirty="0" smtClean="0">
              <a:solidFill>
                <a:schemeClr val="bg1">
                  <a:lumMod val="50000"/>
                </a:schemeClr>
              </a:solidFill>
              <a:latin typeface="+mn-lt"/>
              <a:cs typeface="Times New Roman (Body)"/>
            </a:endParaRPr>
          </a:p>
          <a:p>
            <a:r>
              <a:rPr lang="en-US" sz="2200" spc="-50" dirty="0" smtClean="0">
                <a:solidFill>
                  <a:schemeClr val="bg1">
                    <a:lumMod val="50000"/>
                  </a:schemeClr>
                </a:solidFill>
                <a:latin typeface="+mn-lt"/>
                <a:cs typeface="Times New Roman (Body)"/>
              </a:rPr>
              <a:t>RR = Reuse and Retrofit </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ChangeArrowheads="1"/>
          </p:cNvSpPr>
          <p:nvPr/>
        </p:nvSpPr>
        <p:spPr bwMode="auto">
          <a:xfrm>
            <a:off x="457200" y="306388"/>
            <a:ext cx="7924800" cy="646112"/>
          </a:xfrm>
          <a:prstGeom prst="rect">
            <a:avLst/>
          </a:prstGeom>
          <a:noFill/>
          <a:ln w="9525">
            <a:noFill/>
            <a:miter lim="800000"/>
            <a:headEnd/>
            <a:tailEnd/>
          </a:ln>
        </p:spPr>
        <p:txBody>
          <a:bodyPr>
            <a:spAutoFit/>
          </a:bodyPr>
          <a:lstStyle/>
          <a:p>
            <a:pPr defTabSz="914400"/>
            <a:r>
              <a:rPr lang="en-US" sz="3600" b="1" dirty="0">
                <a:solidFill>
                  <a:srgbClr val="0070C0"/>
                </a:solidFill>
                <a:ea typeface="ヒラギノ角ゴ Pro W3"/>
                <a:cs typeface="Arial" pitchFamily="34" charset="0"/>
              </a:rPr>
              <a:t>Findings: Reuse Matters</a:t>
            </a:r>
          </a:p>
        </p:txBody>
      </p:sp>
      <p:sp>
        <p:nvSpPr>
          <p:cNvPr id="29699" name="TextBox 2"/>
          <p:cNvSpPr txBox="1">
            <a:spLocks noChangeArrowheads="1"/>
          </p:cNvSpPr>
          <p:nvPr/>
        </p:nvSpPr>
        <p:spPr bwMode="auto">
          <a:xfrm>
            <a:off x="457200" y="1063625"/>
            <a:ext cx="7569200" cy="461963"/>
          </a:xfrm>
          <a:prstGeom prst="rect">
            <a:avLst/>
          </a:prstGeom>
          <a:noFill/>
          <a:ln w="9525">
            <a:noFill/>
            <a:miter lim="800000"/>
            <a:headEnd/>
            <a:tailEnd/>
          </a:ln>
        </p:spPr>
        <p:txBody>
          <a:bodyPr wrap="none">
            <a:spAutoFit/>
          </a:bodyPr>
          <a:lstStyle/>
          <a:p>
            <a:pPr defTabSz="914400"/>
            <a:r>
              <a:rPr lang="en-US" sz="2400">
                <a:solidFill>
                  <a:srgbClr val="7F7F7F"/>
                </a:solidFill>
                <a:ea typeface="ヒラギノ角ゴ Pro W3"/>
                <a:cs typeface="ヒラギノ角ゴ Pro W3"/>
              </a:rPr>
              <a:t>Commercial Office, Portland: Climate Change Impacts</a:t>
            </a:r>
          </a:p>
        </p:txBody>
      </p:sp>
      <p:sp>
        <p:nvSpPr>
          <p:cNvPr id="76804" name="TextBox 6"/>
          <p:cNvSpPr txBox="1">
            <a:spLocks noChangeArrowheads="1"/>
          </p:cNvSpPr>
          <p:nvPr/>
        </p:nvSpPr>
        <p:spPr bwMode="auto">
          <a:xfrm>
            <a:off x="4884738" y="5903913"/>
            <a:ext cx="3989387" cy="307975"/>
          </a:xfrm>
          <a:prstGeom prst="rect">
            <a:avLst/>
          </a:prstGeom>
          <a:noFill/>
          <a:ln w="9525">
            <a:noFill/>
            <a:miter lim="800000"/>
            <a:headEnd/>
            <a:tailEnd/>
          </a:ln>
        </p:spPr>
        <p:txBody>
          <a:bodyPr wrap="none">
            <a:spAutoFit/>
          </a:bodyPr>
          <a:lstStyle/>
          <a:p>
            <a:pPr defTabSz="914400">
              <a:defRPr/>
            </a:pPr>
            <a:r>
              <a:rPr lang="en-US" sz="1400" dirty="0">
                <a:solidFill>
                  <a:schemeClr val="bg1">
                    <a:lumMod val="50000"/>
                  </a:schemeClr>
                </a:solidFill>
                <a:ea typeface="ヒラギノ角ゴ Pro W3"/>
                <a:cs typeface="ヒラギノ角ゴ Pro W3"/>
              </a:rPr>
              <a:t>© National Trust for Historic Preservation, 2012.</a:t>
            </a:r>
          </a:p>
        </p:txBody>
      </p:sp>
      <p:pic>
        <p:nvPicPr>
          <p:cNvPr id="29701" name="Picture 1" descr="fig23.jpeg"/>
          <p:cNvPicPr>
            <a:picLocks noChangeAspect="1"/>
          </p:cNvPicPr>
          <p:nvPr/>
        </p:nvPicPr>
        <p:blipFill>
          <a:blip r:embed="rId3" cstate="print"/>
          <a:srcRect/>
          <a:stretch>
            <a:fillRect/>
          </a:stretch>
        </p:blipFill>
        <p:spPr bwMode="auto">
          <a:xfrm>
            <a:off x="533400" y="1525588"/>
            <a:ext cx="7173913" cy="4378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4294967295"/>
          </p:nvPr>
        </p:nvSpPr>
        <p:spPr>
          <a:xfrm>
            <a:off x="457200" y="968266"/>
            <a:ext cx="8458200" cy="6838950"/>
          </a:xfrm>
        </p:spPr>
        <p:txBody>
          <a:bodyPr wrap="square" lIns="91440" numCol="1" anchor="t" anchorCtr="0" compatLnSpc="1">
            <a:prstTxWarp prst="textNoShape">
              <a:avLst/>
            </a:prstTxWarp>
          </a:bodyPr>
          <a:lstStyle/>
          <a:p>
            <a:pPr marL="0" indent="0" defTabSz="914400" eaLnBrk="1" hangingPunct="1">
              <a:lnSpc>
                <a:spcPts val="2900"/>
              </a:lnSpc>
              <a:buFont typeface="Wingdings" pitchFamily="2" charset="2"/>
              <a:buNone/>
              <a:defRPr/>
            </a:pPr>
            <a:r>
              <a:rPr lang="en-US" sz="2700" dirty="0" smtClean="0">
                <a:solidFill>
                  <a:schemeClr val="bg1">
                    <a:lumMod val="50000"/>
                  </a:schemeClr>
                </a:solidFill>
                <a:latin typeface="+mn-lt"/>
              </a:rPr>
              <a:t>It can take between </a:t>
            </a:r>
            <a:r>
              <a:rPr lang="en-US" sz="2700" b="1" dirty="0" smtClean="0">
                <a:solidFill>
                  <a:schemeClr val="bg1">
                    <a:lumMod val="50000"/>
                  </a:schemeClr>
                </a:solidFill>
                <a:latin typeface="+mn-lt"/>
              </a:rPr>
              <a:t>10 to 80 years </a:t>
            </a:r>
            <a:r>
              <a:rPr lang="en-US" sz="2700" dirty="0" smtClean="0">
                <a:solidFill>
                  <a:schemeClr val="bg1">
                    <a:lumMod val="50000"/>
                  </a:schemeClr>
                </a:solidFill>
                <a:latin typeface="+mn-lt"/>
              </a:rPr>
              <a:t>for a new energy efficient building to overcome, through efficient operations, the climate change impacts created by its construction.</a:t>
            </a:r>
          </a:p>
        </p:txBody>
      </p:sp>
      <p:pic>
        <p:nvPicPr>
          <p:cNvPr id="30724" name="Picture 7" descr="12 (2) - Central Elementary 000_0062.JPG"/>
          <p:cNvPicPr>
            <a:picLocks noChangeAspect="1"/>
          </p:cNvPicPr>
          <p:nvPr/>
        </p:nvPicPr>
        <p:blipFill>
          <a:blip r:embed="rId3" cstate="print"/>
          <a:srcRect/>
          <a:stretch>
            <a:fillRect/>
          </a:stretch>
        </p:blipFill>
        <p:spPr bwMode="auto">
          <a:xfrm>
            <a:off x="457200" y="2830513"/>
            <a:ext cx="3835400" cy="2876550"/>
          </a:xfrm>
          <a:prstGeom prst="rect">
            <a:avLst/>
          </a:prstGeom>
          <a:noFill/>
          <a:ln w="9525">
            <a:noFill/>
            <a:miter lim="800000"/>
            <a:headEnd/>
            <a:tailEnd/>
          </a:ln>
        </p:spPr>
      </p:pic>
      <p:pic>
        <p:nvPicPr>
          <p:cNvPr id="30725" name="Picture 9" descr="SueBuel_ext_3_courtyard.jpg"/>
          <p:cNvPicPr>
            <a:picLocks noChangeAspect="1"/>
          </p:cNvPicPr>
          <p:nvPr/>
        </p:nvPicPr>
        <p:blipFill>
          <a:blip r:embed="rId4" cstate="print"/>
          <a:srcRect/>
          <a:stretch>
            <a:fillRect/>
          </a:stretch>
        </p:blipFill>
        <p:spPr bwMode="auto">
          <a:xfrm>
            <a:off x="4446588" y="2830513"/>
            <a:ext cx="4097337" cy="2895600"/>
          </a:xfrm>
          <a:prstGeom prst="rect">
            <a:avLst/>
          </a:prstGeom>
          <a:noFill/>
          <a:ln w="9525">
            <a:noFill/>
            <a:miter lim="800000"/>
            <a:headEnd/>
            <a:tailEnd/>
          </a:ln>
        </p:spPr>
      </p:pic>
      <p:sp>
        <p:nvSpPr>
          <p:cNvPr id="78854" name="TextBox 5"/>
          <p:cNvSpPr txBox="1">
            <a:spLocks noChangeArrowheads="1"/>
          </p:cNvSpPr>
          <p:nvPr/>
        </p:nvSpPr>
        <p:spPr bwMode="auto">
          <a:xfrm>
            <a:off x="4554538" y="5726113"/>
            <a:ext cx="3989387" cy="307975"/>
          </a:xfrm>
          <a:prstGeom prst="rect">
            <a:avLst/>
          </a:prstGeom>
          <a:noFill/>
          <a:ln w="9525">
            <a:noFill/>
            <a:miter lim="800000"/>
            <a:headEnd/>
            <a:tailEnd/>
          </a:ln>
        </p:spPr>
        <p:txBody>
          <a:bodyPr wrap="none">
            <a:spAutoFit/>
          </a:bodyPr>
          <a:lstStyle/>
          <a:p>
            <a:pPr defTabSz="914400">
              <a:defRPr/>
            </a:pPr>
            <a:r>
              <a:rPr lang="en-US" sz="1400" dirty="0">
                <a:solidFill>
                  <a:schemeClr val="bg1">
                    <a:lumMod val="50000"/>
                  </a:schemeClr>
                </a:solidFill>
                <a:ea typeface="ヒラギノ角ゴ Pro W3"/>
                <a:cs typeface="ヒラギノ角ゴ Pro W3"/>
              </a:rPr>
              <a:t>© National Trust for Historic Preservation, 2012</a:t>
            </a:r>
          </a:p>
        </p:txBody>
      </p:sp>
      <p:sp>
        <p:nvSpPr>
          <p:cNvPr id="8" name="Rectangle 5"/>
          <p:cNvSpPr>
            <a:spLocks noChangeArrowheads="1"/>
          </p:cNvSpPr>
          <p:nvPr/>
        </p:nvSpPr>
        <p:spPr bwMode="auto">
          <a:xfrm>
            <a:off x="457200" y="306388"/>
            <a:ext cx="7924800" cy="646112"/>
          </a:xfrm>
          <a:prstGeom prst="rect">
            <a:avLst/>
          </a:prstGeom>
          <a:noFill/>
          <a:ln w="9525">
            <a:noFill/>
            <a:miter lim="800000"/>
            <a:headEnd/>
            <a:tailEnd/>
          </a:ln>
        </p:spPr>
        <p:txBody>
          <a:bodyPr>
            <a:spAutoFit/>
          </a:bodyPr>
          <a:lstStyle/>
          <a:p>
            <a:pPr defTabSz="914400"/>
            <a:r>
              <a:rPr lang="en-US" sz="3600" b="1" dirty="0">
                <a:solidFill>
                  <a:srgbClr val="0070C0"/>
                </a:solidFill>
                <a:ea typeface="ヒラギノ角ゴ Pro W3"/>
                <a:cs typeface="Arial" pitchFamily="34" charset="0"/>
              </a:rPr>
              <a:t>Findings: Reuse Matters</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9" name="Rectangle 3"/>
          <p:cNvSpPr>
            <a:spLocks noGrp="1"/>
          </p:cNvSpPr>
          <p:nvPr>
            <p:ph type="body" idx="4294967295"/>
          </p:nvPr>
        </p:nvSpPr>
        <p:spPr bwMode="auto">
          <a:xfrm>
            <a:off x="719138" y="1068388"/>
            <a:ext cx="7764462" cy="4202113"/>
          </a:xfrm>
        </p:spPr>
        <p:txBody>
          <a:bodyPr wrap="square" numCol="1" anchor="t" anchorCtr="0" compatLnSpc="1">
            <a:prstTxWarp prst="textNoShape">
              <a:avLst/>
            </a:prstTxWarp>
          </a:bodyPr>
          <a:lstStyle/>
          <a:p>
            <a:pPr eaLnBrk="1" hangingPunct="1">
              <a:lnSpc>
                <a:spcPts val="2900"/>
              </a:lnSpc>
              <a:buFont typeface="Arial" pitchFamily="34" charset="0"/>
              <a:buNone/>
              <a:defRPr/>
            </a:pPr>
            <a:r>
              <a:rPr lang="en-US" dirty="0" smtClean="0">
                <a:solidFill>
                  <a:srgbClr val="404040"/>
                </a:solidFill>
              </a:rPr>
              <a:t>  </a:t>
            </a:r>
            <a:r>
              <a:rPr lang="en-US" dirty="0" smtClean="0">
                <a:solidFill>
                  <a:schemeClr val="bg1">
                    <a:lumMod val="50000"/>
                  </a:schemeClr>
                </a:solidFill>
              </a:rPr>
              <a:t>The majority of building types in different climates will take between </a:t>
            </a:r>
            <a:r>
              <a:rPr lang="en-US" b="1" dirty="0" smtClean="0">
                <a:solidFill>
                  <a:schemeClr val="bg1">
                    <a:lumMod val="50000"/>
                  </a:schemeClr>
                </a:solidFill>
              </a:rPr>
              <a:t>20-30 years </a:t>
            </a:r>
            <a:r>
              <a:rPr lang="en-US" dirty="0" smtClean="0">
                <a:solidFill>
                  <a:schemeClr val="bg1">
                    <a:lumMod val="50000"/>
                  </a:schemeClr>
                </a:solidFill>
              </a:rPr>
              <a:t>to compensate for the initial carbon impacts from construction.</a:t>
            </a:r>
          </a:p>
          <a:p>
            <a:pPr eaLnBrk="1" hangingPunct="1">
              <a:buFont typeface="Arial" pitchFamily="34" charset="0"/>
              <a:buNone/>
              <a:defRPr/>
            </a:pPr>
            <a:endParaRPr lang="en-US" sz="3000" dirty="0" smtClean="0">
              <a:latin typeface="Calibri" pitchFamily="34" charset="0"/>
            </a:endParaRPr>
          </a:p>
        </p:txBody>
      </p:sp>
      <p:sp>
        <p:nvSpPr>
          <p:cNvPr id="6" name="Rectangle 5"/>
          <p:cNvSpPr>
            <a:spLocks noChangeArrowheads="1"/>
          </p:cNvSpPr>
          <p:nvPr/>
        </p:nvSpPr>
        <p:spPr bwMode="auto">
          <a:xfrm>
            <a:off x="457200" y="306388"/>
            <a:ext cx="7924800" cy="646112"/>
          </a:xfrm>
          <a:prstGeom prst="rect">
            <a:avLst/>
          </a:prstGeom>
          <a:noFill/>
          <a:ln w="9525">
            <a:noFill/>
            <a:miter lim="800000"/>
            <a:headEnd/>
            <a:tailEnd/>
          </a:ln>
        </p:spPr>
        <p:txBody>
          <a:bodyPr>
            <a:spAutoFit/>
          </a:bodyPr>
          <a:lstStyle/>
          <a:p>
            <a:pPr defTabSz="914400"/>
            <a:r>
              <a:rPr lang="en-US" sz="3600" b="1" dirty="0">
                <a:solidFill>
                  <a:srgbClr val="0070C0"/>
                </a:solidFill>
                <a:ea typeface="ヒラギノ角ゴ Pro W3"/>
                <a:cs typeface="Arial" pitchFamily="34" charset="0"/>
              </a:rPr>
              <a:t>Findings: Reuse Matters</a:t>
            </a:r>
          </a:p>
        </p:txBody>
      </p:sp>
      <p:sp>
        <p:nvSpPr>
          <p:cNvPr id="8" name="TextBox 7"/>
          <p:cNvSpPr txBox="1"/>
          <p:nvPr/>
        </p:nvSpPr>
        <p:spPr>
          <a:xfrm>
            <a:off x="4335517" y="5915822"/>
            <a:ext cx="6353502" cy="276999"/>
          </a:xfrm>
          <a:prstGeom prst="rect">
            <a:avLst/>
          </a:prstGeom>
          <a:noFill/>
        </p:spPr>
        <p:txBody>
          <a:bodyPr wrap="square" rtlCol="0">
            <a:spAutoFit/>
          </a:bodyPr>
          <a:lstStyle/>
          <a:p>
            <a:r>
              <a:rPr lang="en-US" sz="1200" dirty="0" smtClean="0"/>
              <a:t>Seattle Washington Mutual Tower Under Construction; Source: </a:t>
            </a:r>
            <a:r>
              <a:rPr lang="en-US" sz="1200" dirty="0" err="1" smtClean="0"/>
              <a:t>Flickr</a:t>
            </a:r>
            <a:endParaRPr lang="en-US" sz="1200" dirty="0"/>
          </a:p>
        </p:txBody>
      </p:sp>
      <p:pic>
        <p:nvPicPr>
          <p:cNvPr id="43012" name="Picture 4" descr="http://farm1.staticflickr.com/13/14877871_f9a5da9f08.jpg"/>
          <p:cNvPicPr>
            <a:picLocks noChangeAspect="1" noChangeArrowheads="1"/>
          </p:cNvPicPr>
          <p:nvPr/>
        </p:nvPicPr>
        <p:blipFill>
          <a:blip r:embed="rId3"/>
          <a:srcRect/>
          <a:stretch>
            <a:fillRect/>
          </a:stretch>
        </p:blipFill>
        <p:spPr bwMode="auto">
          <a:xfrm>
            <a:off x="2141461" y="2265117"/>
            <a:ext cx="4762500" cy="3571875"/>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3" name="Picture 2" descr="C:\Users\RBOWDON\AppData\Local\Microsoft\Windows\Temporary Internet Files\Content.Outlook\ORSE9BIO\204.jpg"/>
          <p:cNvPicPr>
            <a:picLocks noChangeAspect="1" noChangeArrowheads="1"/>
          </p:cNvPicPr>
          <p:nvPr/>
        </p:nvPicPr>
        <p:blipFill>
          <a:blip r:embed="rId3" cstate="print"/>
          <a:srcRect/>
          <a:stretch>
            <a:fillRect/>
          </a:stretch>
        </p:blipFill>
        <p:spPr bwMode="auto">
          <a:xfrm>
            <a:off x="273241" y="355602"/>
            <a:ext cx="6594248" cy="1268177"/>
          </a:xfrm>
          <a:prstGeom prst="rect">
            <a:avLst/>
          </a:prstGeom>
          <a:noFill/>
          <a:ln w="9525">
            <a:noFill/>
            <a:miter lim="800000"/>
            <a:headEnd/>
            <a:tailEnd/>
          </a:ln>
        </p:spPr>
      </p:pic>
      <p:grpSp>
        <p:nvGrpSpPr>
          <p:cNvPr id="8" name="Group 7"/>
          <p:cNvGrpSpPr/>
          <p:nvPr/>
        </p:nvGrpSpPr>
        <p:grpSpPr>
          <a:xfrm>
            <a:off x="5825420" y="4201726"/>
            <a:ext cx="2007092" cy="1616734"/>
            <a:chOff x="7136908" y="1217904"/>
            <a:chExt cx="2007092" cy="1616734"/>
          </a:xfrm>
        </p:grpSpPr>
        <p:pic>
          <p:nvPicPr>
            <p:cNvPr id="5124" name="Picture 4" descr="http://0.tqn.com/d/geography/1/0/A/H/usa2.jpg"/>
            <p:cNvPicPr>
              <a:picLocks noChangeAspect="1" noChangeArrowheads="1"/>
            </p:cNvPicPr>
            <p:nvPr/>
          </p:nvPicPr>
          <p:blipFill>
            <a:blip r:embed="rId4"/>
            <a:srcRect/>
            <a:stretch>
              <a:fillRect/>
            </a:stretch>
          </p:blipFill>
          <p:spPr bwMode="auto">
            <a:xfrm>
              <a:off x="7136908" y="1217904"/>
              <a:ext cx="2007092" cy="1616734"/>
            </a:xfrm>
            <a:prstGeom prst="rect">
              <a:avLst/>
            </a:prstGeom>
            <a:noFill/>
          </p:spPr>
        </p:pic>
        <p:sp>
          <p:nvSpPr>
            <p:cNvPr id="6" name="5-Point Star 5"/>
            <p:cNvSpPr/>
            <p:nvPr/>
          </p:nvSpPr>
          <p:spPr>
            <a:xfrm>
              <a:off x="7294562" y="1337720"/>
              <a:ext cx="182880" cy="18288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9" name="TextBox 8"/>
          <p:cNvSpPr txBox="1"/>
          <p:nvPr/>
        </p:nvSpPr>
        <p:spPr>
          <a:xfrm>
            <a:off x="5825420" y="5801712"/>
            <a:ext cx="2304862" cy="369332"/>
          </a:xfrm>
          <a:prstGeom prst="rect">
            <a:avLst/>
          </a:prstGeom>
          <a:noFill/>
        </p:spPr>
        <p:txBody>
          <a:bodyPr wrap="none" rtlCol="0">
            <a:spAutoFit/>
          </a:bodyPr>
          <a:lstStyle/>
          <a:p>
            <a:r>
              <a:rPr lang="en-US" dirty="0" smtClean="0">
                <a:solidFill>
                  <a:schemeClr val="bg1">
                    <a:lumMod val="50000"/>
                  </a:schemeClr>
                </a:solidFill>
              </a:rPr>
              <a:t>Seattle, Washington </a:t>
            </a:r>
          </a:p>
        </p:txBody>
      </p:sp>
      <p:sp>
        <p:nvSpPr>
          <p:cNvPr id="10" name="TextBox 9"/>
          <p:cNvSpPr txBox="1"/>
          <p:nvPr/>
        </p:nvSpPr>
        <p:spPr>
          <a:xfrm>
            <a:off x="273241" y="5010093"/>
            <a:ext cx="4433906" cy="307777"/>
          </a:xfrm>
          <a:prstGeom prst="rect">
            <a:avLst/>
          </a:prstGeom>
          <a:noFill/>
        </p:spPr>
        <p:txBody>
          <a:bodyPr wrap="none" rtlCol="0">
            <a:spAutoFit/>
          </a:bodyPr>
          <a:lstStyle/>
          <a:p>
            <a:r>
              <a:rPr lang="en-US" sz="1400" dirty="0" smtClean="0">
                <a:solidFill>
                  <a:schemeClr val="bg1">
                    <a:lumMod val="50000"/>
                  </a:schemeClr>
                </a:solidFill>
              </a:rPr>
              <a:t>Preservation Green Lab Offices; Seattle, Washington </a:t>
            </a:r>
          </a:p>
        </p:txBody>
      </p:sp>
      <p:pic>
        <p:nvPicPr>
          <p:cNvPr id="5126" name="Picture 6" descr="http://www.djc.com/stories/images/20080116/Agnes_exterior_big.jpg"/>
          <p:cNvPicPr>
            <a:picLocks noChangeAspect="1" noChangeArrowheads="1"/>
          </p:cNvPicPr>
          <p:nvPr/>
        </p:nvPicPr>
        <p:blipFill>
          <a:blip r:embed="rId5"/>
          <a:srcRect/>
          <a:stretch>
            <a:fillRect/>
          </a:stretch>
        </p:blipFill>
        <p:spPr bwMode="auto">
          <a:xfrm>
            <a:off x="273241" y="1837196"/>
            <a:ext cx="4571942" cy="3044912"/>
          </a:xfrm>
          <a:prstGeom prst="rect">
            <a:avLst/>
          </a:prstGeom>
          <a:noFill/>
        </p:spPr>
      </p:pic>
      <p:sp>
        <p:nvSpPr>
          <p:cNvPr id="11" name="Rectangle 10"/>
          <p:cNvSpPr/>
          <p:nvPr/>
        </p:nvSpPr>
        <p:spPr>
          <a:xfrm>
            <a:off x="4795702" y="1135806"/>
            <a:ext cx="4301233" cy="3508653"/>
          </a:xfrm>
          <a:prstGeom prst="rect">
            <a:avLst/>
          </a:prstGeom>
        </p:spPr>
        <p:txBody>
          <a:bodyPr wrap="square">
            <a:spAutoFit/>
          </a:bodyPr>
          <a:lstStyle/>
          <a:p>
            <a:pPr defTabSz="914400">
              <a:spcBef>
                <a:spcPts val="600"/>
              </a:spcBef>
              <a:spcAft>
                <a:spcPts val="600"/>
              </a:spcAft>
              <a:defRPr/>
            </a:pPr>
            <a:endParaRPr lang="en-US" sz="2400" b="1" dirty="0">
              <a:solidFill>
                <a:schemeClr val="bg1">
                  <a:lumMod val="50000"/>
                </a:schemeClr>
              </a:solidFill>
              <a:latin typeface="+mj-lt"/>
              <a:ea typeface="ヒラギノ角ゴ Pro W3"/>
              <a:cs typeface="ヒラギノ角ゴ Pro W3"/>
            </a:endParaRPr>
          </a:p>
          <a:p>
            <a:pPr marL="457200" indent="-457200" defTabSz="914400">
              <a:spcBef>
                <a:spcPts val="600"/>
              </a:spcBef>
              <a:spcAft>
                <a:spcPts val="600"/>
              </a:spcAft>
              <a:buFont typeface="Wingdings" charset="2"/>
              <a:buChar char="q"/>
              <a:defRPr/>
            </a:pPr>
            <a:endParaRPr lang="en-US" sz="2400" dirty="0">
              <a:solidFill>
                <a:schemeClr val="bg1">
                  <a:lumMod val="50000"/>
                </a:schemeClr>
              </a:solidFill>
              <a:latin typeface="Arial" charset="0"/>
              <a:ea typeface="ヒラギノ角ゴ Pro W3"/>
              <a:cs typeface="ヒラギノ角ゴ Pro W3"/>
            </a:endParaRPr>
          </a:p>
          <a:p>
            <a:pPr marL="457200" indent="-457200" defTabSz="914400">
              <a:spcBef>
                <a:spcPts val="600"/>
              </a:spcBef>
              <a:spcAft>
                <a:spcPts val="600"/>
              </a:spcAft>
              <a:buClr>
                <a:srgbClr val="92D050"/>
              </a:buClr>
              <a:defRPr/>
            </a:pPr>
            <a:r>
              <a:rPr lang="en-US" sz="2400" dirty="0" smtClean="0">
                <a:solidFill>
                  <a:schemeClr val="bg1">
                    <a:lumMod val="50000"/>
                  </a:schemeClr>
                </a:solidFill>
                <a:latin typeface="Arial" charset="0"/>
                <a:ea typeface="ヒラギノ角ゴ Pro W3"/>
                <a:cs typeface="ヒラギノ角ゴ Pro W3"/>
              </a:rPr>
              <a:t> 	Objective: Reduce demolitions and improve building performance through research and policy development.</a:t>
            </a:r>
            <a:endParaRPr lang="en-US" sz="2400" dirty="0">
              <a:solidFill>
                <a:schemeClr val="bg1">
                  <a:lumMod val="50000"/>
                </a:schemeClr>
              </a:solidFill>
              <a:latin typeface="Arial" charset="0"/>
              <a:ea typeface="ヒラギノ角ゴ Pro W3"/>
              <a:cs typeface="ヒラギノ角ゴ Pro W3"/>
            </a:endParaRPr>
          </a:p>
          <a:p>
            <a:pPr defTabSz="914400">
              <a:spcBef>
                <a:spcPts val="600"/>
              </a:spcBef>
              <a:spcAft>
                <a:spcPts val="600"/>
              </a:spcAft>
              <a:defRPr/>
            </a:pPr>
            <a:endParaRPr lang="en-US" sz="2400" dirty="0">
              <a:solidFill>
                <a:schemeClr val="bg1">
                  <a:lumMod val="50000"/>
                </a:schemeClr>
              </a:solidFill>
              <a:latin typeface="Arial" charset="0"/>
              <a:ea typeface="ヒラギノ角ゴ Pro W3"/>
              <a:cs typeface="ヒラギノ角ゴ Pro W3"/>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www.inhabitat.com/wp-content/uploads/project7ten01.jpg"/>
          <p:cNvPicPr>
            <a:picLocks noChangeAspect="1" noChangeArrowheads="1"/>
          </p:cNvPicPr>
          <p:nvPr/>
        </p:nvPicPr>
        <p:blipFill>
          <a:blip r:embed="rId2"/>
          <a:srcRect/>
          <a:stretch>
            <a:fillRect/>
          </a:stretch>
        </p:blipFill>
        <p:spPr bwMode="auto">
          <a:xfrm>
            <a:off x="1992203" y="2234926"/>
            <a:ext cx="5114925" cy="3619500"/>
          </a:xfrm>
          <a:prstGeom prst="rect">
            <a:avLst/>
          </a:prstGeom>
          <a:noFill/>
        </p:spPr>
      </p:pic>
      <p:sp>
        <p:nvSpPr>
          <p:cNvPr id="6" name="Rectangle 3"/>
          <p:cNvSpPr txBox="1">
            <a:spLocks/>
          </p:cNvSpPr>
          <p:nvPr/>
        </p:nvSpPr>
        <p:spPr bwMode="auto">
          <a:xfrm>
            <a:off x="719138" y="1068388"/>
            <a:ext cx="7764462" cy="4202113"/>
          </a:xfrm>
          <a:prstGeom prst="rect">
            <a:avLst/>
          </a:prstGeom>
        </p:spPr>
        <p:txBody>
          <a:bodyPr vert="horz" wrap="square" lIns="0" tIns="45720" rIns="91440" bIns="45720" numCol="1" rtlCol="0" anchor="t" anchorCtr="0" compatLnSpc="1">
            <a:prstTxWarp prst="textNoShape">
              <a:avLst/>
            </a:prstTxWarp>
            <a:noAutofit/>
          </a:bodyPr>
          <a:lstStyle/>
          <a:p>
            <a:pPr marR="0" lvl="0" algn="l" defTabSz="457200" rtl="0" eaLnBrk="1" fontAlgn="base" latinLnBrk="0" hangingPunct="1">
              <a:lnSpc>
                <a:spcPts val="2900"/>
              </a:lnSpc>
              <a:spcBef>
                <a:spcPts val="1200"/>
              </a:spcBef>
              <a:spcAft>
                <a:spcPts val="100"/>
              </a:spcAft>
              <a:buClr>
                <a:schemeClr val="accent1"/>
              </a:buClr>
              <a:buSzTx/>
              <a:buFont typeface="Arial" pitchFamily="34" charset="0"/>
              <a:buNone/>
              <a:tabLst/>
              <a:defRPr/>
            </a:pPr>
            <a:r>
              <a:rPr kumimoji="0" lang="en-US" sz="2800" b="0" i="0" u="none" strike="noStrike" kern="1200" cap="none" spc="-50" normalizeH="0" baseline="0" noProof="0" dirty="0" smtClean="0">
                <a:ln>
                  <a:noFill/>
                </a:ln>
                <a:solidFill>
                  <a:schemeClr val="bg1">
                    <a:lumMod val="50000"/>
                  </a:schemeClr>
                </a:solidFill>
                <a:effectLst/>
                <a:uLnTx/>
                <a:uFillTx/>
                <a:latin typeface="+mj-lt"/>
                <a:ea typeface="Times New Roman (Body)"/>
                <a:cs typeface="Times New Roman (Body)"/>
              </a:rPr>
              <a:t>A single</a:t>
            </a:r>
            <a:r>
              <a:rPr kumimoji="0" lang="en-US" sz="2800" b="0" i="0" u="none" strike="noStrike" kern="1200" cap="none" spc="-50" normalizeH="0" noProof="0" dirty="0" smtClean="0">
                <a:ln>
                  <a:noFill/>
                </a:ln>
                <a:solidFill>
                  <a:schemeClr val="bg1">
                    <a:lumMod val="50000"/>
                  </a:schemeClr>
                </a:solidFill>
                <a:effectLst/>
                <a:uLnTx/>
                <a:uFillTx/>
                <a:latin typeface="+mj-lt"/>
                <a:ea typeface="Times New Roman (Body)"/>
                <a:cs typeface="Times New Roman (Body)"/>
              </a:rPr>
              <a:t> family home </a:t>
            </a:r>
            <a:r>
              <a:rPr kumimoji="0" lang="en-US" sz="2800" b="0" i="0" u="none" strike="noStrike" kern="1200" cap="none" spc="-50" normalizeH="0" baseline="0" noProof="0" dirty="0" smtClean="0">
                <a:ln>
                  <a:noFill/>
                </a:ln>
                <a:solidFill>
                  <a:schemeClr val="bg1">
                    <a:lumMod val="50000"/>
                  </a:schemeClr>
                </a:solidFill>
                <a:effectLst/>
                <a:uLnTx/>
                <a:uFillTx/>
                <a:latin typeface="+mj-lt"/>
                <a:ea typeface="Times New Roman (Body)"/>
                <a:cs typeface="Times New Roman (Body)"/>
              </a:rPr>
              <a:t>will take between </a:t>
            </a:r>
            <a:r>
              <a:rPr kumimoji="0" lang="en-US" sz="2800" b="1" i="0" u="none" strike="noStrike" kern="1200" cap="none" spc="-50" normalizeH="0" baseline="0" noProof="0" dirty="0" smtClean="0">
                <a:ln>
                  <a:noFill/>
                </a:ln>
                <a:solidFill>
                  <a:schemeClr val="bg1">
                    <a:lumMod val="50000"/>
                  </a:schemeClr>
                </a:solidFill>
                <a:effectLst/>
                <a:uLnTx/>
                <a:uFillTx/>
                <a:latin typeface="+mj-lt"/>
                <a:ea typeface="Times New Roman (Body)"/>
                <a:cs typeface="Times New Roman (Body)"/>
              </a:rPr>
              <a:t>38-50 years </a:t>
            </a:r>
            <a:r>
              <a:rPr kumimoji="0" lang="en-US" sz="2800" b="0" i="0" u="none" strike="noStrike" kern="1200" cap="none" spc="-50" normalizeH="0" baseline="0" noProof="0" dirty="0" smtClean="0">
                <a:ln>
                  <a:noFill/>
                </a:ln>
                <a:solidFill>
                  <a:schemeClr val="bg1">
                    <a:lumMod val="50000"/>
                  </a:schemeClr>
                </a:solidFill>
                <a:effectLst/>
                <a:uLnTx/>
                <a:uFillTx/>
                <a:latin typeface="+mj-lt"/>
                <a:ea typeface="Times New Roman (Body)"/>
                <a:cs typeface="Times New Roman (Body)"/>
              </a:rPr>
              <a:t>to</a:t>
            </a:r>
            <a:r>
              <a:rPr kumimoji="0" lang="en-US" sz="2800" b="0" i="0" u="none" strike="noStrike" kern="1200" cap="none" spc="-50" normalizeH="0" noProof="0" dirty="0" smtClean="0">
                <a:ln>
                  <a:noFill/>
                </a:ln>
                <a:solidFill>
                  <a:schemeClr val="bg1">
                    <a:lumMod val="50000"/>
                  </a:schemeClr>
                </a:solidFill>
                <a:effectLst/>
                <a:uLnTx/>
                <a:uFillTx/>
                <a:latin typeface="+mj-lt"/>
                <a:ea typeface="Times New Roman (Body)"/>
                <a:cs typeface="Times New Roman (Body)"/>
              </a:rPr>
              <a:t> c</a:t>
            </a:r>
            <a:r>
              <a:rPr kumimoji="0" lang="en-US" sz="2800" b="0" i="0" u="none" strike="noStrike" kern="1200" cap="none" spc="-50" normalizeH="0" baseline="0" noProof="0" dirty="0" smtClean="0">
                <a:ln>
                  <a:noFill/>
                </a:ln>
                <a:solidFill>
                  <a:schemeClr val="bg1">
                    <a:lumMod val="50000"/>
                  </a:schemeClr>
                </a:solidFill>
                <a:effectLst/>
                <a:uLnTx/>
                <a:uFillTx/>
                <a:latin typeface="+mj-lt"/>
                <a:ea typeface="Times New Roman (Body)"/>
                <a:cs typeface="Times New Roman (Body)"/>
              </a:rPr>
              <a:t>ompensate for the initial carbon impacts from construction.</a:t>
            </a:r>
          </a:p>
          <a:p>
            <a:pPr marL="182563" marR="0" lvl="0" indent="-182563" algn="l" defTabSz="457200" rtl="0" eaLnBrk="1" fontAlgn="base" latinLnBrk="0" hangingPunct="1">
              <a:lnSpc>
                <a:spcPts val="2100"/>
              </a:lnSpc>
              <a:spcBef>
                <a:spcPts val="1200"/>
              </a:spcBef>
              <a:spcAft>
                <a:spcPts val="100"/>
              </a:spcAft>
              <a:buClr>
                <a:schemeClr val="accent1"/>
              </a:buClr>
              <a:buSzTx/>
              <a:buFont typeface="Arial" pitchFamily="34" charset="0"/>
              <a:buNone/>
              <a:tabLst/>
              <a:defRPr/>
            </a:pPr>
            <a:endParaRPr kumimoji="0" lang="en-US" sz="3000" b="0" i="0" u="none" strike="noStrike" kern="1200" cap="none" spc="-50" normalizeH="0" baseline="0" noProof="0" dirty="0" smtClean="0">
              <a:ln>
                <a:noFill/>
              </a:ln>
              <a:solidFill>
                <a:schemeClr val="tx1"/>
              </a:solidFill>
              <a:effectLst/>
              <a:uLnTx/>
              <a:uFillTx/>
              <a:latin typeface="Calibri" pitchFamily="34" charset="0"/>
              <a:ea typeface="Times New Roman (Body)"/>
              <a:cs typeface="Times New Roman (Body)"/>
            </a:endParaRPr>
          </a:p>
        </p:txBody>
      </p:sp>
      <p:sp>
        <p:nvSpPr>
          <p:cNvPr id="7" name="Rectangle 6"/>
          <p:cNvSpPr>
            <a:spLocks noChangeArrowheads="1"/>
          </p:cNvSpPr>
          <p:nvPr/>
        </p:nvSpPr>
        <p:spPr bwMode="auto">
          <a:xfrm>
            <a:off x="457200" y="306388"/>
            <a:ext cx="7924800" cy="646112"/>
          </a:xfrm>
          <a:prstGeom prst="rect">
            <a:avLst/>
          </a:prstGeom>
          <a:noFill/>
          <a:ln w="9525">
            <a:noFill/>
            <a:miter lim="800000"/>
            <a:headEnd/>
            <a:tailEnd/>
          </a:ln>
        </p:spPr>
        <p:txBody>
          <a:bodyPr>
            <a:spAutoFit/>
          </a:bodyPr>
          <a:lstStyle/>
          <a:p>
            <a:pPr defTabSz="914400"/>
            <a:r>
              <a:rPr lang="en-US" sz="3600" b="1" dirty="0">
                <a:solidFill>
                  <a:srgbClr val="0070C0"/>
                </a:solidFill>
                <a:ea typeface="ヒラギノ角ゴ Pro W3"/>
                <a:cs typeface="Arial" pitchFamily="34" charset="0"/>
              </a:rPr>
              <a:t>Findings: Reuse Matters</a:t>
            </a:r>
          </a:p>
        </p:txBody>
      </p:sp>
      <p:sp>
        <p:nvSpPr>
          <p:cNvPr id="8" name="TextBox 7"/>
          <p:cNvSpPr txBox="1"/>
          <p:nvPr/>
        </p:nvSpPr>
        <p:spPr>
          <a:xfrm>
            <a:off x="4335517" y="5915822"/>
            <a:ext cx="6353502" cy="276999"/>
          </a:xfrm>
          <a:prstGeom prst="rect">
            <a:avLst/>
          </a:prstGeom>
          <a:noFill/>
        </p:spPr>
        <p:txBody>
          <a:bodyPr wrap="square" rtlCol="0">
            <a:spAutoFit/>
          </a:bodyPr>
          <a:lstStyle/>
          <a:p>
            <a:r>
              <a:rPr lang="en-US" sz="1200" dirty="0" smtClean="0"/>
              <a:t>Project7ten - California (pending LEED Platinum); Inhabitat.com </a:t>
            </a:r>
            <a:endParaRPr lang="en-US" sz="1200"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a:defRPr/>
            </a:pPr>
            <a:fld id="{FF5FDB65-9645-4282-98E8-1DAC0D398913}" type="slidenum">
              <a:rPr lang="en-US" smtClean="0"/>
              <a:pPr>
                <a:defRPr/>
              </a:pPr>
              <a:t>31</a:t>
            </a:fld>
            <a:endParaRPr lang="en-US" dirty="0"/>
          </a:p>
        </p:txBody>
      </p:sp>
      <p:pic>
        <p:nvPicPr>
          <p:cNvPr id="19458" name="Picture 2"/>
          <p:cNvPicPr>
            <a:picLocks noChangeAspect="1" noChangeArrowheads="1"/>
          </p:cNvPicPr>
          <p:nvPr/>
        </p:nvPicPr>
        <p:blipFill>
          <a:blip r:embed="rId2"/>
          <a:srcRect/>
          <a:stretch>
            <a:fillRect/>
          </a:stretch>
        </p:blipFill>
        <p:spPr bwMode="auto">
          <a:xfrm>
            <a:off x="853199" y="1905265"/>
            <a:ext cx="7407932" cy="3852506"/>
          </a:xfrm>
          <a:prstGeom prst="rect">
            <a:avLst/>
          </a:prstGeom>
          <a:noFill/>
          <a:ln w="9525">
            <a:noFill/>
            <a:miter lim="800000"/>
            <a:headEnd/>
            <a:tailEnd/>
          </a:ln>
        </p:spPr>
      </p:pic>
      <p:sp>
        <p:nvSpPr>
          <p:cNvPr id="6" name="Title 5"/>
          <p:cNvSpPr>
            <a:spLocks noGrp="1" noChangeArrowheads="1"/>
          </p:cNvSpPr>
          <p:nvPr>
            <p:ph type="title"/>
          </p:nvPr>
        </p:nvSpPr>
        <p:spPr bwMode="auto">
          <a:xfrm>
            <a:off x="922338" y="551793"/>
            <a:ext cx="7764462" cy="1055687"/>
          </a:xfrm>
          <a:prstGeom prst="rect">
            <a:avLst/>
          </a:prstGeom>
          <a:noFill/>
          <a:ln w="9525">
            <a:noFill/>
            <a:miter lim="800000"/>
            <a:headEnd/>
            <a:tailEnd/>
          </a:ln>
        </p:spPr>
        <p:txBody>
          <a:bodyPr>
            <a:spAutoFit/>
          </a:bodyPr>
          <a:lstStyle/>
          <a:p>
            <a:pPr defTabSz="914400"/>
            <a:r>
              <a:rPr lang="en-US" sz="3600" b="1" dirty="0">
                <a:solidFill>
                  <a:srgbClr val="0070C0"/>
                </a:solidFill>
                <a:ea typeface="ヒラギノ角ゴ Pro W3"/>
                <a:cs typeface="Arial" pitchFamily="34" charset="0"/>
              </a:rPr>
              <a:t>Findings: Reuse Matters</a:t>
            </a:r>
          </a:p>
        </p:txBody>
      </p:sp>
      <p:sp>
        <p:nvSpPr>
          <p:cNvPr id="8" name="TextBox 2"/>
          <p:cNvSpPr txBox="1">
            <a:spLocks noChangeArrowheads="1"/>
          </p:cNvSpPr>
          <p:nvPr/>
        </p:nvSpPr>
        <p:spPr bwMode="auto">
          <a:xfrm>
            <a:off x="853199" y="5789303"/>
            <a:ext cx="5315879" cy="461665"/>
          </a:xfrm>
          <a:prstGeom prst="rect">
            <a:avLst/>
          </a:prstGeom>
          <a:noFill/>
          <a:ln w="9525">
            <a:noFill/>
            <a:miter lim="800000"/>
            <a:headEnd/>
            <a:tailEnd/>
          </a:ln>
        </p:spPr>
        <p:txBody>
          <a:bodyPr wrap="none">
            <a:spAutoFit/>
          </a:bodyPr>
          <a:lstStyle/>
          <a:p>
            <a:pPr defTabSz="914400"/>
            <a:r>
              <a:rPr lang="en-US" sz="2400" dirty="0" smtClean="0">
                <a:solidFill>
                  <a:srgbClr val="7F7F7F"/>
                </a:solidFill>
                <a:ea typeface="ヒラギノ角ゴ Pro W3"/>
                <a:cs typeface="ヒラギノ角ゴ Pro W3"/>
              </a:rPr>
              <a:t>Ecosystem Quality Impacts - Portland</a:t>
            </a:r>
            <a:endParaRPr lang="en-US" sz="2400" dirty="0">
              <a:solidFill>
                <a:srgbClr val="7F7F7F"/>
              </a:solidFill>
              <a:ea typeface="ヒラギノ角ゴ Pro W3"/>
              <a:cs typeface="ヒラギノ角ゴ Pro W3"/>
            </a:endParaRPr>
          </a:p>
        </p:txBody>
      </p:sp>
      <p:sp>
        <p:nvSpPr>
          <p:cNvPr id="9" name="Rectangle 8"/>
          <p:cNvSpPr/>
          <p:nvPr/>
        </p:nvSpPr>
        <p:spPr>
          <a:xfrm>
            <a:off x="5470634" y="2144106"/>
            <a:ext cx="961697" cy="3263463"/>
          </a:xfrm>
          <a:prstGeom prst="rect">
            <a:avLst/>
          </a:prstGeom>
          <a:no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6238217" y="4222552"/>
            <a:ext cx="0" cy="2385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5836256" y="4222552"/>
            <a:ext cx="7951" cy="2385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6" name="Rectangle 3"/>
          <p:cNvSpPr txBox="1">
            <a:spLocks/>
          </p:cNvSpPr>
          <p:nvPr/>
        </p:nvSpPr>
        <p:spPr bwMode="auto">
          <a:xfrm>
            <a:off x="719138" y="1068388"/>
            <a:ext cx="7764462" cy="4202113"/>
          </a:xfrm>
          <a:prstGeom prst="rect">
            <a:avLst/>
          </a:prstGeom>
        </p:spPr>
        <p:txBody>
          <a:bodyPr vert="horz" wrap="square" lIns="0" tIns="45720" rIns="91440" bIns="45720" numCol="1" rtlCol="0" anchor="t" anchorCtr="0" compatLnSpc="1">
            <a:prstTxWarp prst="textNoShape">
              <a:avLst/>
            </a:prstTxWarp>
            <a:noAutofit/>
          </a:bodyPr>
          <a:lstStyle/>
          <a:p>
            <a:pPr marR="0" lvl="0" algn="l" defTabSz="457200" rtl="0" eaLnBrk="1" fontAlgn="base" latinLnBrk="0" hangingPunct="1">
              <a:lnSpc>
                <a:spcPts val="2900"/>
              </a:lnSpc>
              <a:spcBef>
                <a:spcPts val="1200"/>
              </a:spcBef>
              <a:spcAft>
                <a:spcPts val="100"/>
              </a:spcAft>
              <a:buClr>
                <a:schemeClr val="accent1"/>
              </a:buClr>
              <a:buSzTx/>
              <a:buFont typeface="Arial" pitchFamily="34" charset="0"/>
              <a:buNone/>
              <a:tabLst/>
              <a:defRPr/>
            </a:pPr>
            <a:r>
              <a:rPr lang="en-US" sz="2800" spc="-50" noProof="0" dirty="0" smtClean="0">
                <a:solidFill>
                  <a:schemeClr val="bg1">
                    <a:lumMod val="50000"/>
                  </a:schemeClr>
                </a:solidFill>
                <a:latin typeface="+mj-lt"/>
                <a:ea typeface="Times New Roman (Body)"/>
                <a:cs typeface="Times New Roman (Body)"/>
              </a:rPr>
              <a:t>Improving energy efficiency can increase other negative environmental impacts</a:t>
            </a:r>
            <a:r>
              <a:rPr kumimoji="0" lang="en-US" sz="2800" b="0" i="0" u="none" strike="noStrike" kern="1200" cap="none" spc="-50" normalizeH="0" baseline="0" noProof="0" dirty="0" smtClean="0">
                <a:ln>
                  <a:noFill/>
                </a:ln>
                <a:solidFill>
                  <a:schemeClr val="bg1">
                    <a:lumMod val="50000"/>
                  </a:schemeClr>
                </a:solidFill>
                <a:effectLst/>
                <a:uLnTx/>
                <a:uFillTx/>
                <a:latin typeface="+mj-lt"/>
                <a:ea typeface="Times New Roman (Body)"/>
                <a:cs typeface="Times New Roman (Body)"/>
              </a:rPr>
              <a:t>.</a:t>
            </a:r>
          </a:p>
          <a:p>
            <a:pPr marL="182563" marR="0" lvl="0" indent="-182563" algn="l" defTabSz="457200" rtl="0" eaLnBrk="1" fontAlgn="base" latinLnBrk="0" hangingPunct="1">
              <a:lnSpc>
                <a:spcPts val="2100"/>
              </a:lnSpc>
              <a:spcBef>
                <a:spcPts val="1200"/>
              </a:spcBef>
              <a:spcAft>
                <a:spcPts val="100"/>
              </a:spcAft>
              <a:buClr>
                <a:schemeClr val="accent1"/>
              </a:buClr>
              <a:buSzTx/>
              <a:buFont typeface="Arial" pitchFamily="34" charset="0"/>
              <a:buNone/>
              <a:tabLst/>
              <a:defRPr/>
            </a:pPr>
            <a:endParaRPr kumimoji="0" lang="en-US" sz="3000" b="0" i="0" u="none" strike="noStrike" kern="1200" cap="none" spc="-50" normalizeH="0" baseline="0" noProof="0" dirty="0" smtClean="0">
              <a:ln>
                <a:noFill/>
              </a:ln>
              <a:solidFill>
                <a:schemeClr val="tx1"/>
              </a:solidFill>
              <a:effectLst/>
              <a:uLnTx/>
              <a:uFillTx/>
              <a:latin typeface="Calibri" pitchFamily="34" charset="0"/>
              <a:ea typeface="Times New Roman (Body)"/>
              <a:cs typeface="Times New Roman (Body)"/>
            </a:endParaRPr>
          </a:p>
        </p:txBody>
      </p:sp>
      <p:sp>
        <p:nvSpPr>
          <p:cNvPr id="17" name="Rectangle 16"/>
          <p:cNvSpPr/>
          <p:nvPr/>
        </p:nvSpPr>
        <p:spPr>
          <a:xfrm>
            <a:off x="1630016" y="2144106"/>
            <a:ext cx="1137036" cy="3263463"/>
          </a:xfrm>
          <a:prstGeom prst="rect">
            <a:avLst/>
          </a:prstGeom>
          <a:noFill/>
          <a:ln w="34925">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8" name="Straight Arrow Connector 17"/>
          <p:cNvCxnSpPr/>
          <p:nvPr/>
        </p:nvCxnSpPr>
        <p:spPr>
          <a:xfrm>
            <a:off x="2623930" y="3522427"/>
            <a:ext cx="0" cy="2385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2202511" y="3522427"/>
            <a:ext cx="7951" cy="23854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6"/>
          <p:cNvSpPr>
            <a:spLocks noChangeArrowheads="1"/>
          </p:cNvSpPr>
          <p:nvPr/>
        </p:nvSpPr>
        <p:spPr bwMode="auto">
          <a:xfrm>
            <a:off x="484188" y="306388"/>
            <a:ext cx="7924800" cy="646112"/>
          </a:xfrm>
          <a:prstGeom prst="rect">
            <a:avLst/>
          </a:prstGeom>
          <a:noFill/>
          <a:ln w="9525">
            <a:noFill/>
            <a:miter lim="800000"/>
            <a:headEnd/>
            <a:tailEnd/>
          </a:ln>
        </p:spPr>
        <p:txBody>
          <a:bodyPr>
            <a:spAutoFit/>
          </a:bodyPr>
          <a:lstStyle/>
          <a:p>
            <a:pPr defTabSz="914400"/>
            <a:r>
              <a:rPr lang="en-US" sz="3600" b="1">
                <a:solidFill>
                  <a:srgbClr val="0070C0"/>
                </a:solidFill>
                <a:ea typeface="ヒラギノ角ゴ Pro W3"/>
                <a:cs typeface="Arial" pitchFamily="34" charset="0"/>
              </a:rPr>
              <a:t>Findings: Scale Matters</a:t>
            </a:r>
          </a:p>
        </p:txBody>
      </p:sp>
      <p:sp>
        <p:nvSpPr>
          <p:cNvPr id="56323" name="TextBox 3"/>
          <p:cNvSpPr txBox="1">
            <a:spLocks noChangeArrowheads="1"/>
          </p:cNvSpPr>
          <p:nvPr/>
        </p:nvSpPr>
        <p:spPr bwMode="auto">
          <a:xfrm>
            <a:off x="5154613" y="5822950"/>
            <a:ext cx="3989387" cy="307975"/>
          </a:xfrm>
          <a:prstGeom prst="rect">
            <a:avLst/>
          </a:prstGeom>
          <a:noFill/>
          <a:ln w="9525">
            <a:noFill/>
            <a:miter lim="800000"/>
            <a:headEnd/>
            <a:tailEnd/>
          </a:ln>
        </p:spPr>
        <p:txBody>
          <a:bodyPr wrap="none">
            <a:spAutoFit/>
          </a:bodyPr>
          <a:lstStyle/>
          <a:p>
            <a:pPr defTabSz="914400">
              <a:defRPr/>
            </a:pPr>
            <a:r>
              <a:rPr lang="en-US" sz="1400" dirty="0">
                <a:solidFill>
                  <a:schemeClr val="bg1">
                    <a:lumMod val="50000"/>
                  </a:schemeClr>
                </a:solidFill>
                <a:ea typeface="ヒラギノ角ゴ Pro W3"/>
                <a:cs typeface="ヒラギノ角ゴ Pro W3"/>
              </a:rPr>
              <a:t>© National Trust for Historic Preservation, 2012.</a:t>
            </a:r>
          </a:p>
        </p:txBody>
      </p:sp>
      <p:pic>
        <p:nvPicPr>
          <p:cNvPr id="32772" name="Picture 1" descr="PortlandGraphic.jpg"/>
          <p:cNvPicPr>
            <a:picLocks noChangeAspect="1"/>
          </p:cNvPicPr>
          <p:nvPr/>
        </p:nvPicPr>
        <p:blipFill>
          <a:blip r:embed="rId3" cstate="print"/>
          <a:srcRect/>
          <a:stretch>
            <a:fillRect/>
          </a:stretch>
        </p:blipFill>
        <p:spPr bwMode="auto">
          <a:xfrm>
            <a:off x="381000" y="1190625"/>
            <a:ext cx="8763000" cy="4632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4294967295"/>
          </p:nvPr>
        </p:nvSpPr>
        <p:spPr>
          <a:xfrm>
            <a:off x="762000" y="2895600"/>
            <a:ext cx="5083175" cy="5443538"/>
          </a:xfrm>
        </p:spPr>
        <p:txBody>
          <a:bodyPr wrap="square" lIns="91440" numCol="1" anchor="t" anchorCtr="0" compatLnSpc="1">
            <a:prstTxWarp prst="textNoShape">
              <a:avLst/>
            </a:prstTxWarp>
          </a:bodyPr>
          <a:lstStyle/>
          <a:p>
            <a:pPr eaLnBrk="1" hangingPunct="1">
              <a:buFont typeface="Arial" pitchFamily="34" charset="0"/>
              <a:buNone/>
              <a:defRPr/>
            </a:pPr>
            <a:endParaRPr lang="en-US" sz="700" smtClean="0">
              <a:solidFill>
                <a:srgbClr val="0070C0"/>
              </a:solidFill>
            </a:endParaRPr>
          </a:p>
          <a:p>
            <a:pPr eaLnBrk="1" hangingPunct="1">
              <a:buFont typeface="Arial" pitchFamily="34" charset="0"/>
              <a:buNone/>
              <a:defRPr/>
            </a:pPr>
            <a:endParaRPr lang="en-US" sz="700" smtClean="0">
              <a:solidFill>
                <a:srgbClr val="0070C0"/>
              </a:solidFill>
            </a:endParaRPr>
          </a:p>
          <a:p>
            <a:pPr eaLnBrk="1" hangingPunct="1">
              <a:buFont typeface="Arial" pitchFamily="34" charset="0"/>
              <a:buNone/>
              <a:defRPr/>
            </a:pPr>
            <a:endParaRPr lang="en-US" sz="2000" smtClean="0">
              <a:solidFill>
                <a:srgbClr val="404040"/>
              </a:solidFill>
            </a:endParaRPr>
          </a:p>
          <a:p>
            <a:pPr eaLnBrk="1" hangingPunct="1">
              <a:buFont typeface="Arial" pitchFamily="34" charset="0"/>
              <a:buNone/>
              <a:defRPr/>
            </a:pPr>
            <a:endParaRPr lang="en-US" sz="2000" smtClean="0">
              <a:solidFill>
                <a:srgbClr val="404040"/>
              </a:solidFill>
            </a:endParaRPr>
          </a:p>
        </p:txBody>
      </p:sp>
      <p:sp>
        <p:nvSpPr>
          <p:cNvPr id="6" name="Rectangle 5"/>
          <p:cNvSpPr/>
          <p:nvPr/>
        </p:nvSpPr>
        <p:spPr>
          <a:xfrm>
            <a:off x="457200" y="-17463"/>
            <a:ext cx="7924800" cy="1092201"/>
          </a:xfrm>
          <a:prstGeom prst="rect">
            <a:avLst/>
          </a:prstGeom>
        </p:spPr>
        <p:txBody>
          <a:bodyPr>
            <a:spAutoFit/>
          </a:bodyPr>
          <a:lstStyle/>
          <a:p>
            <a:pPr defTabSz="914400">
              <a:spcBef>
                <a:spcPts val="600"/>
              </a:spcBef>
              <a:spcAft>
                <a:spcPts val="600"/>
              </a:spcAft>
              <a:defRPr/>
            </a:pPr>
            <a:endParaRPr lang="en-US" sz="2400" b="1" dirty="0">
              <a:solidFill>
                <a:schemeClr val="bg1">
                  <a:lumMod val="50000"/>
                </a:schemeClr>
              </a:solidFill>
              <a:latin typeface="Arial"/>
              <a:ea typeface="ヒラギノ角ゴ Pro W3"/>
              <a:cs typeface="Arial"/>
            </a:endParaRPr>
          </a:p>
          <a:p>
            <a:pPr defTabSz="914400">
              <a:spcBef>
                <a:spcPts val="0"/>
              </a:spcBef>
              <a:spcAft>
                <a:spcPts val="0"/>
              </a:spcAft>
              <a:defRPr/>
            </a:pPr>
            <a:r>
              <a:rPr lang="en-US" sz="3600" b="1" dirty="0">
                <a:solidFill>
                  <a:srgbClr val="0070C0"/>
                </a:solidFill>
                <a:latin typeface="Arial"/>
                <a:ea typeface="ヒラギノ角ゴ Pro W3"/>
                <a:cs typeface="Arial"/>
              </a:rPr>
              <a:t>Findings: Design Matters</a:t>
            </a:r>
          </a:p>
        </p:txBody>
      </p:sp>
      <p:sp>
        <p:nvSpPr>
          <p:cNvPr id="7" name="Text Placeholder 3"/>
          <p:cNvSpPr txBox="1">
            <a:spLocks/>
          </p:cNvSpPr>
          <p:nvPr/>
        </p:nvSpPr>
        <p:spPr bwMode="auto">
          <a:xfrm>
            <a:off x="457200" y="1481959"/>
            <a:ext cx="8153400" cy="6419850"/>
          </a:xfrm>
          <a:prstGeom prst="rect">
            <a:avLst/>
          </a:prstGeom>
          <a:noFill/>
          <a:ln w="9525">
            <a:noFill/>
            <a:miter lim="800000"/>
            <a:headEnd/>
            <a:tailEnd/>
          </a:ln>
          <a:effectLst/>
        </p:spPr>
        <p:txBody>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None/>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defTabSz="914400">
              <a:spcBef>
                <a:spcPts val="600"/>
              </a:spcBef>
              <a:spcAft>
                <a:spcPts val="600"/>
              </a:spcAft>
              <a:buFont typeface="Arial" charset="0"/>
              <a:buNone/>
              <a:defRPr/>
            </a:pPr>
            <a:r>
              <a:rPr lang="en-US" sz="3600" dirty="0">
                <a:solidFill>
                  <a:schemeClr val="bg1">
                    <a:lumMod val="50000"/>
                  </a:schemeClr>
                </a:solidFill>
                <a:cs typeface="Arial"/>
              </a:rPr>
              <a:t>The </a:t>
            </a:r>
            <a:r>
              <a:rPr lang="en-US" sz="3600" b="1" i="1" dirty="0">
                <a:solidFill>
                  <a:srgbClr val="F79646"/>
                </a:solidFill>
                <a:cs typeface="Arial"/>
              </a:rPr>
              <a:t>quantity and type of materials </a:t>
            </a:r>
            <a:r>
              <a:rPr lang="en-US" sz="3600" dirty="0">
                <a:solidFill>
                  <a:schemeClr val="bg1">
                    <a:lumMod val="50000"/>
                  </a:schemeClr>
                </a:solidFill>
                <a:cs typeface="Arial"/>
              </a:rPr>
              <a:t>used in a building renovation can </a:t>
            </a:r>
            <a:r>
              <a:rPr lang="en-US" sz="3600" b="1" i="1" dirty="0">
                <a:solidFill>
                  <a:schemeClr val="accent6"/>
                </a:solidFill>
                <a:cs typeface="Arial"/>
              </a:rPr>
              <a:t>reduce, or even negate, </a:t>
            </a:r>
            <a:r>
              <a:rPr lang="en-US" sz="3600" dirty="0">
                <a:solidFill>
                  <a:schemeClr val="bg1">
                    <a:lumMod val="50000"/>
                  </a:schemeClr>
                </a:solidFill>
                <a:cs typeface="Arial"/>
              </a:rPr>
              <a:t>the </a:t>
            </a:r>
            <a:r>
              <a:rPr lang="en-US" sz="3600" dirty="0" smtClean="0">
                <a:solidFill>
                  <a:schemeClr val="bg1">
                    <a:lumMod val="50000"/>
                  </a:schemeClr>
                </a:solidFill>
                <a:cs typeface="Arial"/>
              </a:rPr>
              <a:t>environmental benefits </a:t>
            </a:r>
            <a:r>
              <a:rPr lang="en-US" sz="3600" dirty="0">
                <a:solidFill>
                  <a:schemeClr val="bg1">
                    <a:lumMod val="50000"/>
                  </a:schemeClr>
                </a:solidFill>
                <a:cs typeface="Arial"/>
              </a:rPr>
              <a:t>of </a:t>
            </a:r>
            <a:r>
              <a:rPr lang="en-US" sz="3600" dirty="0" smtClean="0">
                <a:solidFill>
                  <a:schemeClr val="bg1">
                    <a:lumMod val="50000"/>
                  </a:schemeClr>
                </a:solidFill>
                <a:cs typeface="Arial"/>
              </a:rPr>
              <a:t>reuse when compared to new construction</a:t>
            </a:r>
            <a:r>
              <a:rPr lang="en-US" sz="3600" b="1" dirty="0" smtClean="0">
                <a:solidFill>
                  <a:schemeClr val="bg1">
                    <a:lumMod val="50000"/>
                  </a:schemeClr>
                </a:solidFill>
                <a:cs typeface="Arial"/>
              </a:rPr>
              <a:t>. </a:t>
            </a:r>
            <a:endParaRPr lang="en-US" sz="3600" b="1" dirty="0">
              <a:solidFill>
                <a:schemeClr val="bg1">
                  <a:lumMod val="50000"/>
                </a:schemeClr>
              </a:solidFill>
              <a:cs typeface="Arial"/>
            </a:endParaRPr>
          </a:p>
          <a:p>
            <a:pPr marL="0" indent="0" defTabSz="914400">
              <a:spcBef>
                <a:spcPts val="600"/>
              </a:spcBef>
              <a:spcAft>
                <a:spcPts val="600"/>
              </a:spcAft>
              <a:buFont typeface="Arial" charset="0"/>
              <a:buNone/>
              <a:defRPr/>
            </a:pPr>
            <a:r>
              <a:rPr lang="en-US" sz="3600" dirty="0" smtClean="0">
                <a:solidFill>
                  <a:schemeClr val="bg1">
                    <a:lumMod val="50000"/>
                  </a:schemeClr>
                </a:solidFill>
                <a:cs typeface="Arial"/>
              </a:rPr>
              <a:t>.</a:t>
            </a:r>
            <a:endParaRPr lang="en-US" sz="3600" dirty="0">
              <a:solidFill>
                <a:schemeClr val="bg1">
                  <a:lumMod val="50000"/>
                </a:schemeClr>
              </a:solidFill>
              <a:cs typeface="Arial"/>
            </a:endParaRPr>
          </a:p>
        </p:txBody>
      </p:sp>
      <p:sp>
        <p:nvSpPr>
          <p:cNvPr id="82949" name="TextBox 4"/>
          <p:cNvSpPr txBox="1">
            <a:spLocks noChangeArrowheads="1"/>
          </p:cNvSpPr>
          <p:nvPr/>
        </p:nvSpPr>
        <p:spPr bwMode="auto">
          <a:xfrm>
            <a:off x="5154613" y="5834063"/>
            <a:ext cx="3989387" cy="307975"/>
          </a:xfrm>
          <a:prstGeom prst="rect">
            <a:avLst/>
          </a:prstGeom>
          <a:noFill/>
          <a:ln w="9525">
            <a:noFill/>
            <a:miter lim="800000"/>
            <a:headEnd/>
            <a:tailEnd/>
          </a:ln>
        </p:spPr>
        <p:txBody>
          <a:bodyPr wrap="none">
            <a:spAutoFit/>
          </a:bodyPr>
          <a:lstStyle/>
          <a:p>
            <a:pPr defTabSz="914400">
              <a:defRPr/>
            </a:pPr>
            <a:r>
              <a:rPr lang="en-US" sz="1400" dirty="0">
                <a:solidFill>
                  <a:schemeClr val="bg1">
                    <a:lumMod val="50000"/>
                  </a:schemeClr>
                </a:solidFill>
                <a:ea typeface="ヒラギノ角ゴ Pro W3"/>
                <a:cs typeface="ヒラギノ角ゴ Pro W3"/>
              </a:rPr>
              <a:t>© National Trust for Historic Preservation, 2012.</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4294967295"/>
          </p:nvPr>
        </p:nvSpPr>
        <p:spPr>
          <a:xfrm>
            <a:off x="5867400" y="1597025"/>
            <a:ext cx="3276600" cy="4191000"/>
          </a:xfrm>
        </p:spPr>
        <p:txBody>
          <a:bodyPr wrap="square" lIns="91440" numCol="1" anchor="t" anchorCtr="0" compatLnSpc="1">
            <a:prstTxWarp prst="textNoShape">
              <a:avLst/>
            </a:prstTxWarp>
          </a:bodyPr>
          <a:lstStyle/>
          <a:p>
            <a:pPr eaLnBrk="1" hangingPunct="1">
              <a:spcBef>
                <a:spcPts val="600"/>
              </a:spcBef>
              <a:spcAft>
                <a:spcPts val="600"/>
              </a:spcAft>
              <a:defRPr/>
            </a:pPr>
            <a:r>
              <a:rPr lang="en-US" dirty="0" smtClean="0">
                <a:solidFill>
                  <a:srgbClr val="7F7F7F"/>
                </a:solidFill>
                <a:cs typeface="Arial" pitchFamily="34" charset="0"/>
              </a:rPr>
              <a:t>Warehouse to residential exception</a:t>
            </a:r>
          </a:p>
          <a:p>
            <a:pPr eaLnBrk="1" hangingPunct="1">
              <a:spcBef>
                <a:spcPts val="600"/>
              </a:spcBef>
              <a:spcAft>
                <a:spcPts val="600"/>
              </a:spcAft>
              <a:buFont typeface="Arial" pitchFamily="34" charset="0"/>
              <a:buNone/>
              <a:defRPr/>
            </a:pPr>
            <a:endParaRPr lang="en-US" dirty="0" smtClean="0">
              <a:solidFill>
                <a:srgbClr val="7F7F7F"/>
              </a:solidFill>
              <a:cs typeface="Arial" pitchFamily="34" charset="0"/>
            </a:endParaRPr>
          </a:p>
          <a:p>
            <a:pPr eaLnBrk="1" hangingPunct="1">
              <a:spcBef>
                <a:spcPts val="600"/>
              </a:spcBef>
              <a:spcAft>
                <a:spcPts val="600"/>
              </a:spcAft>
              <a:defRPr/>
            </a:pPr>
            <a:r>
              <a:rPr lang="en-US" dirty="0" smtClean="0">
                <a:solidFill>
                  <a:srgbClr val="7F7F7F"/>
                </a:solidFill>
                <a:cs typeface="Arial" pitchFamily="34" charset="0"/>
              </a:rPr>
              <a:t>Material inputs resemble new construction</a:t>
            </a:r>
          </a:p>
          <a:p>
            <a:pPr eaLnBrk="1" hangingPunct="1">
              <a:spcBef>
                <a:spcPts val="600"/>
              </a:spcBef>
              <a:spcAft>
                <a:spcPts val="600"/>
              </a:spcAft>
              <a:buFont typeface="Arial" pitchFamily="34" charset="0"/>
              <a:buNone/>
              <a:defRPr/>
            </a:pPr>
            <a:endParaRPr lang="en-US" dirty="0" smtClean="0">
              <a:solidFill>
                <a:srgbClr val="7F7F7F"/>
              </a:solidFill>
              <a:cs typeface="Arial" pitchFamily="34" charset="0"/>
            </a:endParaRPr>
          </a:p>
          <a:p>
            <a:pPr eaLnBrk="1" hangingPunct="1">
              <a:spcBef>
                <a:spcPts val="600"/>
              </a:spcBef>
              <a:spcAft>
                <a:spcPts val="600"/>
              </a:spcAft>
              <a:defRPr/>
            </a:pPr>
            <a:r>
              <a:rPr lang="en-US" dirty="0" smtClean="0">
                <a:solidFill>
                  <a:srgbClr val="7F7F7F"/>
                </a:solidFill>
                <a:cs typeface="Arial" pitchFamily="34" charset="0"/>
              </a:rPr>
              <a:t>Further research needed on material and energy use of warehouse conversions</a:t>
            </a:r>
          </a:p>
        </p:txBody>
      </p:sp>
      <p:sp>
        <p:nvSpPr>
          <p:cNvPr id="7" name="Rectangle 6"/>
          <p:cNvSpPr/>
          <p:nvPr/>
        </p:nvSpPr>
        <p:spPr>
          <a:xfrm>
            <a:off x="457200" y="-17463"/>
            <a:ext cx="7924800" cy="1266826"/>
          </a:xfrm>
          <a:prstGeom prst="rect">
            <a:avLst/>
          </a:prstGeom>
        </p:spPr>
        <p:txBody>
          <a:bodyPr>
            <a:spAutoFit/>
          </a:bodyPr>
          <a:lstStyle/>
          <a:p>
            <a:pPr defTabSz="914400">
              <a:spcBef>
                <a:spcPts val="600"/>
              </a:spcBef>
              <a:spcAft>
                <a:spcPts val="600"/>
              </a:spcAft>
              <a:defRPr/>
            </a:pPr>
            <a:endParaRPr lang="en-US" sz="3600" b="1" dirty="0">
              <a:solidFill>
                <a:schemeClr val="bg1">
                  <a:lumMod val="50000"/>
                </a:schemeClr>
              </a:solidFill>
              <a:latin typeface="Arial"/>
              <a:ea typeface="ヒラギノ角ゴ Pro W3"/>
              <a:cs typeface="Arial"/>
            </a:endParaRPr>
          </a:p>
          <a:p>
            <a:pPr defTabSz="914400">
              <a:spcBef>
                <a:spcPts val="0"/>
              </a:spcBef>
              <a:spcAft>
                <a:spcPts val="0"/>
              </a:spcAft>
              <a:defRPr/>
            </a:pPr>
            <a:r>
              <a:rPr lang="en-US" sz="3600" b="1" dirty="0">
                <a:solidFill>
                  <a:srgbClr val="0070C0"/>
                </a:solidFill>
                <a:latin typeface="Arial"/>
                <a:ea typeface="ヒラギノ角ゴ Pro W3"/>
                <a:cs typeface="Arial"/>
              </a:rPr>
              <a:t>Findings: </a:t>
            </a:r>
            <a:r>
              <a:rPr lang="en-US" sz="3600" b="1" dirty="0" smtClean="0">
                <a:solidFill>
                  <a:srgbClr val="0070C0"/>
                </a:solidFill>
                <a:latin typeface="Arial"/>
                <a:ea typeface="ヒラギノ角ゴ Pro W3"/>
                <a:cs typeface="Arial"/>
              </a:rPr>
              <a:t>Design Matters</a:t>
            </a:r>
            <a:endParaRPr lang="en-US" sz="3600" b="1" dirty="0">
              <a:solidFill>
                <a:srgbClr val="0070C0"/>
              </a:solidFill>
              <a:latin typeface="Arial"/>
              <a:ea typeface="ヒラギノ角ゴ Pro W3"/>
              <a:cs typeface="Arial"/>
            </a:endParaRPr>
          </a:p>
        </p:txBody>
      </p:sp>
      <p:pic>
        <p:nvPicPr>
          <p:cNvPr id="34820" name="Picture 5" descr="9 (3) - theavenuelofts.jpg"/>
          <p:cNvPicPr>
            <a:picLocks noChangeAspect="1"/>
          </p:cNvPicPr>
          <p:nvPr/>
        </p:nvPicPr>
        <p:blipFill>
          <a:blip r:embed="rId3" cstate="print"/>
          <a:srcRect/>
          <a:stretch>
            <a:fillRect/>
          </a:stretch>
        </p:blipFill>
        <p:spPr bwMode="auto">
          <a:xfrm>
            <a:off x="1199899" y="1865047"/>
            <a:ext cx="3954714" cy="3108450"/>
          </a:xfrm>
          <a:prstGeom prst="rect">
            <a:avLst/>
          </a:prstGeom>
          <a:noFill/>
          <a:ln w="9525">
            <a:noFill/>
            <a:miter lim="800000"/>
            <a:headEnd/>
            <a:tailEnd/>
          </a:ln>
        </p:spPr>
      </p:pic>
      <p:sp>
        <p:nvSpPr>
          <p:cNvPr id="84997" name="TextBox 4"/>
          <p:cNvSpPr txBox="1">
            <a:spLocks noChangeArrowheads="1"/>
          </p:cNvSpPr>
          <p:nvPr/>
        </p:nvSpPr>
        <p:spPr bwMode="auto">
          <a:xfrm>
            <a:off x="5154613" y="5788025"/>
            <a:ext cx="3989387" cy="307975"/>
          </a:xfrm>
          <a:prstGeom prst="rect">
            <a:avLst/>
          </a:prstGeom>
          <a:noFill/>
          <a:ln w="9525">
            <a:noFill/>
            <a:miter lim="800000"/>
            <a:headEnd/>
            <a:tailEnd/>
          </a:ln>
        </p:spPr>
        <p:txBody>
          <a:bodyPr wrap="none">
            <a:spAutoFit/>
          </a:bodyPr>
          <a:lstStyle/>
          <a:p>
            <a:pPr defTabSz="914400">
              <a:defRPr/>
            </a:pPr>
            <a:r>
              <a:rPr lang="en-US" sz="1400" dirty="0">
                <a:solidFill>
                  <a:schemeClr val="bg1">
                    <a:lumMod val="50000"/>
                  </a:schemeClr>
                </a:solidFill>
                <a:ea typeface="ヒラギノ角ゴ Pro W3"/>
                <a:cs typeface="ヒラギノ角ゴ Pro W3"/>
              </a:rPr>
              <a:t>© National Trust for Historic Preservation, 2012.</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p:cNvSpPr>
          <p:nvPr>
            <p:ph type="title" idx="4294967295"/>
          </p:nvPr>
        </p:nvSpPr>
        <p:spPr bwMode="auto">
          <a:xfrm>
            <a:off x="581025" y="785813"/>
            <a:ext cx="7764463" cy="565150"/>
          </a:xfrm>
        </p:spPr>
        <p:txBody>
          <a:bodyPr wrap="square" numCol="1" anchorCtr="0" compatLnSpc="1">
            <a:prstTxWarp prst="textNoShape">
              <a:avLst/>
            </a:prstTxWarp>
          </a:bodyPr>
          <a:lstStyle/>
          <a:p>
            <a:pPr eaLnBrk="1" hangingPunct="1">
              <a:defRPr/>
            </a:pPr>
            <a:r>
              <a:rPr lang="en-US" dirty="0" smtClean="0">
                <a:solidFill>
                  <a:srgbClr val="0070C0"/>
                </a:solidFill>
              </a:rPr>
              <a:t>Reducing Demolitions </a:t>
            </a:r>
          </a:p>
        </p:txBody>
      </p:sp>
      <p:sp>
        <p:nvSpPr>
          <p:cNvPr id="89091" name="Rectangle 3"/>
          <p:cNvSpPr>
            <a:spLocks noGrp="1"/>
          </p:cNvSpPr>
          <p:nvPr>
            <p:ph type="body" idx="4294967295"/>
          </p:nvPr>
        </p:nvSpPr>
        <p:spPr bwMode="auto">
          <a:xfrm>
            <a:off x="581025" y="1350963"/>
            <a:ext cx="8105775" cy="4202112"/>
          </a:xfrm>
        </p:spPr>
        <p:txBody>
          <a:bodyPr wrap="square" numCol="1" anchor="t" anchorCtr="0" compatLnSpc="1">
            <a:prstTxWarp prst="textNoShape">
              <a:avLst/>
            </a:prstTxWarp>
          </a:bodyPr>
          <a:lstStyle/>
          <a:p>
            <a:pPr eaLnBrk="1" hangingPunct="1">
              <a:buFont typeface="Arial" pitchFamily="34" charset="0"/>
              <a:buNone/>
              <a:defRPr/>
            </a:pPr>
            <a:endParaRPr lang="en-US" sz="2800" dirty="0" smtClean="0"/>
          </a:p>
          <a:p>
            <a:pPr eaLnBrk="1" hangingPunct="1">
              <a:defRPr/>
            </a:pPr>
            <a:r>
              <a:rPr lang="en-US" sz="2800" dirty="0" smtClean="0">
                <a:solidFill>
                  <a:schemeClr val="bg1">
                    <a:lumMod val="50000"/>
                  </a:schemeClr>
                </a:solidFill>
              </a:rPr>
              <a:t>What are the market and policy barriers to reuse?</a:t>
            </a:r>
          </a:p>
          <a:p>
            <a:pPr eaLnBrk="1" hangingPunct="1">
              <a:buFont typeface="Arial" pitchFamily="34" charset="0"/>
              <a:buNone/>
              <a:defRPr/>
            </a:pPr>
            <a:r>
              <a:rPr lang="en-US" sz="2800" dirty="0" smtClean="0">
                <a:solidFill>
                  <a:schemeClr val="bg1">
                    <a:lumMod val="50000"/>
                  </a:schemeClr>
                </a:solidFill>
              </a:rPr>
              <a:t> </a:t>
            </a:r>
          </a:p>
          <a:p>
            <a:pPr eaLnBrk="1" hangingPunct="1">
              <a:defRPr/>
            </a:pPr>
            <a:r>
              <a:rPr lang="en-US" sz="2800" dirty="0" smtClean="0">
                <a:solidFill>
                  <a:schemeClr val="bg1">
                    <a:lumMod val="50000"/>
                  </a:schemeClr>
                </a:solidFill>
              </a:rPr>
              <a:t>How do these vary by city/location?</a:t>
            </a:r>
          </a:p>
          <a:p>
            <a:pPr eaLnBrk="1" hangingPunct="1">
              <a:buFont typeface="Arial" pitchFamily="34" charset="0"/>
              <a:buNone/>
              <a:defRPr/>
            </a:pPr>
            <a:endParaRPr lang="en-US" sz="2800" dirty="0" smtClean="0">
              <a:solidFill>
                <a:schemeClr val="bg1">
                  <a:lumMod val="50000"/>
                </a:schemeClr>
              </a:solidFill>
            </a:endParaRPr>
          </a:p>
          <a:p>
            <a:pPr eaLnBrk="1" hangingPunct="1">
              <a:defRPr/>
            </a:pPr>
            <a:r>
              <a:rPr lang="en-US" sz="2800" dirty="0" smtClean="0">
                <a:solidFill>
                  <a:schemeClr val="bg1">
                    <a:lumMod val="50000"/>
                  </a:schemeClr>
                </a:solidFill>
              </a:rPr>
              <a:t>What incentives are needed to increase reuse? </a:t>
            </a:r>
          </a:p>
        </p:txBody>
      </p:sp>
      <p:pic>
        <p:nvPicPr>
          <p:cNvPr id="35844" name="Picture 5" descr="http://usgbcaz.wildapricot.org/Resources/Pictures/Event%2520Images/Southern/Logos/ULI.jpg"/>
          <p:cNvPicPr>
            <a:picLocks noChangeAspect="1" noChangeArrowheads="1"/>
          </p:cNvPicPr>
          <p:nvPr/>
        </p:nvPicPr>
        <p:blipFill>
          <a:blip r:embed="rId3" cstate="print"/>
          <a:srcRect/>
          <a:stretch>
            <a:fillRect/>
          </a:stretch>
        </p:blipFill>
        <p:spPr bwMode="auto">
          <a:xfrm>
            <a:off x="249085" y="4818741"/>
            <a:ext cx="3024948" cy="850446"/>
          </a:xfrm>
          <a:prstGeom prst="rect">
            <a:avLst/>
          </a:prstGeom>
          <a:noFill/>
          <a:ln w="9525">
            <a:noFill/>
            <a:miter lim="800000"/>
            <a:headEnd/>
            <a:tailEnd/>
          </a:ln>
        </p:spPr>
      </p:pic>
      <p:pic>
        <p:nvPicPr>
          <p:cNvPr id="5" name="Picture 2" descr="C:\Users\RBOWDON\AppData\Local\Microsoft\Windows\Temporary Internet Files\Content.Outlook\ORSE9BIO\204.jpg"/>
          <p:cNvPicPr>
            <a:picLocks noChangeAspect="1" noChangeArrowheads="1"/>
          </p:cNvPicPr>
          <p:nvPr/>
        </p:nvPicPr>
        <p:blipFill>
          <a:blip r:embed="rId4" cstate="print"/>
          <a:srcRect/>
          <a:stretch>
            <a:fillRect/>
          </a:stretch>
        </p:blipFill>
        <p:spPr bwMode="auto">
          <a:xfrm>
            <a:off x="3317575" y="4674961"/>
            <a:ext cx="5568950" cy="1071563"/>
          </a:xfrm>
          <a:prstGeom prst="rect">
            <a:avLst/>
          </a:prstGeom>
          <a:noFill/>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p:cNvSpPr>
          <p:nvPr>
            <p:ph type="title" idx="4294967295"/>
          </p:nvPr>
        </p:nvSpPr>
        <p:spPr bwMode="auto">
          <a:xfrm>
            <a:off x="414718" y="503238"/>
            <a:ext cx="7764462" cy="565150"/>
          </a:xfrm>
        </p:spPr>
        <p:txBody>
          <a:bodyPr wrap="square" numCol="1" anchorCtr="0" compatLnSpc="1">
            <a:prstTxWarp prst="textNoShape">
              <a:avLst/>
            </a:prstTxWarp>
          </a:bodyPr>
          <a:lstStyle/>
          <a:p>
            <a:pPr eaLnBrk="1" hangingPunct="1">
              <a:defRPr/>
            </a:pPr>
            <a:r>
              <a:rPr lang="en-US" dirty="0" smtClean="0">
                <a:solidFill>
                  <a:srgbClr val="0070C0"/>
                </a:solidFill>
              </a:rPr>
              <a:t>Reducing Demolitions</a:t>
            </a:r>
          </a:p>
        </p:txBody>
      </p:sp>
      <p:sp>
        <p:nvSpPr>
          <p:cNvPr id="91142" name="Rectangle 6"/>
          <p:cNvSpPr>
            <a:spLocks noChangeArrowheads="1"/>
          </p:cNvSpPr>
          <p:nvPr/>
        </p:nvSpPr>
        <p:spPr bwMode="auto">
          <a:xfrm>
            <a:off x="414718" y="2243080"/>
            <a:ext cx="4013200" cy="3182923"/>
          </a:xfrm>
          <a:prstGeom prst="rect">
            <a:avLst/>
          </a:prstGeom>
          <a:noFill/>
          <a:ln w="9525">
            <a:noFill/>
            <a:miter lim="800000"/>
            <a:headEnd/>
            <a:tailEnd/>
          </a:ln>
          <a:effectLst/>
        </p:spPr>
        <p:txBody>
          <a:bodyPr wrap="square">
            <a:spAutoFit/>
          </a:bodyPr>
          <a:lstStyle/>
          <a:p>
            <a:pPr defTabSz="914400">
              <a:lnSpc>
                <a:spcPts val="2100"/>
              </a:lnSpc>
              <a:spcBef>
                <a:spcPts val="1200"/>
              </a:spcBef>
              <a:spcAft>
                <a:spcPts val="100"/>
              </a:spcAft>
              <a:buClr>
                <a:schemeClr val="accent1"/>
              </a:buClr>
              <a:buFont typeface="Arial" pitchFamily="34" charset="0"/>
              <a:buChar char="•"/>
              <a:defRPr/>
            </a:pPr>
            <a:r>
              <a:rPr lang="en-US" sz="2400" dirty="0">
                <a:solidFill>
                  <a:schemeClr val="bg1">
                    <a:lumMod val="50000"/>
                  </a:schemeClr>
                </a:solidFill>
              </a:rPr>
              <a:t>  Pioneering new energy code based </a:t>
            </a:r>
            <a:r>
              <a:rPr lang="en-US" sz="2400" dirty="0" smtClean="0">
                <a:solidFill>
                  <a:schemeClr val="bg1">
                    <a:lumMod val="50000"/>
                  </a:schemeClr>
                </a:solidFill>
              </a:rPr>
              <a:t>on flexibility </a:t>
            </a:r>
            <a:r>
              <a:rPr lang="en-US" sz="2400" dirty="0">
                <a:solidFill>
                  <a:schemeClr val="bg1">
                    <a:lumMod val="50000"/>
                  </a:schemeClr>
                </a:solidFill>
              </a:rPr>
              <a:t>and measurement</a:t>
            </a:r>
          </a:p>
          <a:p>
            <a:pPr defTabSz="914400">
              <a:lnSpc>
                <a:spcPts val="2100"/>
              </a:lnSpc>
              <a:spcBef>
                <a:spcPts val="1200"/>
              </a:spcBef>
              <a:spcAft>
                <a:spcPts val="100"/>
              </a:spcAft>
              <a:buClr>
                <a:schemeClr val="accent1"/>
              </a:buClr>
              <a:defRPr/>
            </a:pPr>
            <a:endParaRPr lang="en-US" sz="2400" dirty="0">
              <a:solidFill>
                <a:schemeClr val="bg1">
                  <a:lumMod val="50000"/>
                </a:schemeClr>
              </a:solidFill>
            </a:endParaRPr>
          </a:p>
          <a:p>
            <a:pPr defTabSz="914400">
              <a:lnSpc>
                <a:spcPts val="2100"/>
              </a:lnSpc>
              <a:spcBef>
                <a:spcPts val="1200"/>
              </a:spcBef>
              <a:spcAft>
                <a:spcPts val="100"/>
              </a:spcAft>
              <a:buClr>
                <a:schemeClr val="accent1"/>
              </a:buClr>
              <a:buFont typeface="Arial" pitchFamily="34" charset="0"/>
              <a:buChar char="•"/>
              <a:defRPr/>
            </a:pPr>
            <a:r>
              <a:rPr lang="en-US" sz="2400" dirty="0">
                <a:solidFill>
                  <a:schemeClr val="bg1">
                    <a:lumMod val="50000"/>
                  </a:schemeClr>
                </a:solidFill>
              </a:rPr>
              <a:t>  Exploring incentives for seismic-retrofits</a:t>
            </a:r>
          </a:p>
          <a:p>
            <a:pPr defTabSz="914400">
              <a:lnSpc>
                <a:spcPts val="2100"/>
              </a:lnSpc>
              <a:spcBef>
                <a:spcPts val="1200"/>
              </a:spcBef>
              <a:spcAft>
                <a:spcPts val="100"/>
              </a:spcAft>
              <a:buClr>
                <a:schemeClr val="accent1"/>
              </a:buClr>
              <a:defRPr/>
            </a:pPr>
            <a:endParaRPr lang="en-US" sz="2400" dirty="0">
              <a:solidFill>
                <a:schemeClr val="bg1">
                  <a:lumMod val="50000"/>
                </a:schemeClr>
              </a:solidFill>
            </a:endParaRPr>
          </a:p>
          <a:p>
            <a:pPr defTabSz="914400">
              <a:lnSpc>
                <a:spcPts val="2100"/>
              </a:lnSpc>
              <a:spcBef>
                <a:spcPts val="1200"/>
              </a:spcBef>
              <a:spcAft>
                <a:spcPts val="100"/>
              </a:spcAft>
              <a:buClr>
                <a:schemeClr val="accent1"/>
              </a:buClr>
              <a:buFont typeface="Arial" pitchFamily="34" charset="0"/>
              <a:buChar char="•"/>
              <a:defRPr/>
            </a:pPr>
            <a:r>
              <a:rPr lang="en-US" sz="2400" dirty="0">
                <a:solidFill>
                  <a:schemeClr val="bg1">
                    <a:lumMod val="50000"/>
                  </a:schemeClr>
                </a:solidFill>
              </a:rPr>
              <a:t>  Identifying financing sources for green retrofits</a:t>
            </a:r>
          </a:p>
        </p:txBody>
      </p:sp>
      <p:pic>
        <p:nvPicPr>
          <p:cNvPr id="5" name="Picture 2" descr="C:\Users\RBOWDON\AppData\Local\Microsoft\Windows\Temporary Internet Files\Content.Outlook\ORSE9BIO\204.jpg"/>
          <p:cNvPicPr>
            <a:picLocks noChangeAspect="1" noChangeArrowheads="1"/>
          </p:cNvPicPr>
          <p:nvPr/>
        </p:nvPicPr>
        <p:blipFill>
          <a:blip r:embed="rId3" cstate="print"/>
          <a:srcRect/>
          <a:stretch>
            <a:fillRect/>
          </a:stretch>
        </p:blipFill>
        <p:spPr bwMode="auto">
          <a:xfrm>
            <a:off x="414718" y="1198422"/>
            <a:ext cx="3462763" cy="666296"/>
          </a:xfrm>
          <a:prstGeom prst="rect">
            <a:avLst/>
          </a:prstGeom>
          <a:noFill/>
        </p:spPr>
      </p:pic>
      <p:sp>
        <p:nvSpPr>
          <p:cNvPr id="6" name="TextBox 5"/>
          <p:cNvSpPr txBox="1"/>
          <p:nvPr/>
        </p:nvSpPr>
        <p:spPr>
          <a:xfrm>
            <a:off x="7094483" y="5717982"/>
            <a:ext cx="1667444" cy="461665"/>
          </a:xfrm>
          <a:prstGeom prst="rect">
            <a:avLst/>
          </a:prstGeom>
          <a:noFill/>
        </p:spPr>
        <p:txBody>
          <a:bodyPr wrap="none" rtlCol="0">
            <a:spAutoFit/>
          </a:bodyPr>
          <a:lstStyle/>
          <a:p>
            <a:r>
              <a:rPr lang="en-US" sz="1200" dirty="0" smtClean="0"/>
              <a:t>Seattle Space Needle</a:t>
            </a:r>
          </a:p>
          <a:p>
            <a:r>
              <a:rPr lang="en-US" sz="1200" dirty="0" smtClean="0"/>
              <a:t>Source: </a:t>
            </a:r>
            <a:r>
              <a:rPr lang="en-US" sz="1200" dirty="0" err="1" smtClean="0"/>
              <a:t>Flickr</a:t>
            </a:r>
            <a:endParaRPr lang="en-US" sz="1200" dirty="0"/>
          </a:p>
        </p:txBody>
      </p:sp>
      <p:pic>
        <p:nvPicPr>
          <p:cNvPr id="18434" name="Picture 2" descr="C:\Users\PFREY\Downloads\3166179971_ff2f1b4644_b.jpg"/>
          <p:cNvPicPr>
            <a:picLocks noChangeAspect="1" noChangeArrowheads="1"/>
          </p:cNvPicPr>
          <p:nvPr/>
        </p:nvPicPr>
        <p:blipFill>
          <a:blip r:embed="rId4" cstate="print"/>
          <a:srcRect/>
          <a:stretch>
            <a:fillRect/>
          </a:stretch>
        </p:blipFill>
        <p:spPr bwMode="auto">
          <a:xfrm>
            <a:off x="5011261" y="263931"/>
            <a:ext cx="3751262" cy="5542990"/>
          </a:xfrm>
          <a:prstGeom prst="rect">
            <a:avLst/>
          </a:prstGeom>
          <a:noFill/>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p:cNvSpPr>
          <p:nvPr>
            <p:ph type="title" idx="4294967295"/>
          </p:nvPr>
        </p:nvSpPr>
        <p:spPr bwMode="auto">
          <a:xfrm>
            <a:off x="573995" y="430909"/>
            <a:ext cx="7764462" cy="566822"/>
          </a:xfrm>
        </p:spPr>
        <p:txBody>
          <a:bodyPr wrap="square" numCol="1" anchorCtr="0" compatLnSpc="1">
            <a:prstTxWarp prst="textNoShape">
              <a:avLst/>
            </a:prstTxWarp>
          </a:bodyPr>
          <a:lstStyle/>
          <a:p>
            <a:pPr eaLnBrk="1" hangingPunct="1">
              <a:defRPr/>
            </a:pPr>
            <a:r>
              <a:rPr lang="en-US" dirty="0" smtClean="0">
                <a:solidFill>
                  <a:srgbClr val="0070C0"/>
                </a:solidFill>
              </a:rPr>
              <a:t>Reducing Demolitions – Windows</a:t>
            </a:r>
          </a:p>
        </p:txBody>
      </p:sp>
      <p:pic>
        <p:nvPicPr>
          <p:cNvPr id="5" name="Picture 2" descr="C:\Users\RBOWDON\AppData\Local\Microsoft\Windows\Temporary Internet Files\Content.IE5\ITWE92EP\31888089_27ba30c2f4_o.jpg"/>
          <p:cNvPicPr>
            <a:picLocks noChangeAspect="1" noChangeArrowheads="1"/>
          </p:cNvPicPr>
          <p:nvPr/>
        </p:nvPicPr>
        <p:blipFill>
          <a:blip r:embed="rId3" cstate="print"/>
          <a:srcRect/>
          <a:stretch>
            <a:fillRect/>
          </a:stretch>
        </p:blipFill>
        <p:spPr bwMode="auto">
          <a:xfrm>
            <a:off x="1432975" y="1175656"/>
            <a:ext cx="6299200" cy="4724400"/>
          </a:xfrm>
          <a:prstGeom prst="rect">
            <a:avLst/>
          </a:prstGeom>
          <a:noFill/>
        </p:spPr>
      </p:pic>
      <p:sp>
        <p:nvSpPr>
          <p:cNvPr id="6" name="TextBox 5"/>
          <p:cNvSpPr txBox="1"/>
          <p:nvPr/>
        </p:nvSpPr>
        <p:spPr>
          <a:xfrm>
            <a:off x="5921829" y="5900056"/>
            <a:ext cx="1805110" cy="276999"/>
          </a:xfrm>
          <a:prstGeom prst="rect">
            <a:avLst/>
          </a:prstGeom>
          <a:noFill/>
        </p:spPr>
        <p:txBody>
          <a:bodyPr wrap="none" rtlCol="0">
            <a:spAutoFit/>
          </a:bodyPr>
          <a:lstStyle/>
          <a:p>
            <a:r>
              <a:rPr lang="en-US" sz="1200" dirty="0" smtClean="0"/>
              <a:t>Source: </a:t>
            </a:r>
            <a:r>
              <a:rPr lang="en-US" sz="1200" dirty="0" err="1" smtClean="0"/>
              <a:t>Kevitivity</a:t>
            </a:r>
            <a:r>
              <a:rPr lang="en-US" sz="1200" dirty="0" smtClean="0"/>
              <a:t>, </a:t>
            </a:r>
            <a:r>
              <a:rPr lang="en-US" sz="1200" dirty="0" err="1" smtClean="0"/>
              <a:t>Flickr</a:t>
            </a:r>
            <a:endParaRPr lang="en-US" sz="12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p:nvPr/>
        </p:nvPicPr>
        <p:blipFill>
          <a:blip r:embed="rId3" cstate="email">
            <a:extLst>
              <a:ext uri="{28A0092B-C50C-407E-A947-70E740481C1C}">
                <a14:useLocalDpi xmlns:a14="http://schemas.microsoft.com/office/drawing/2010/main" xmlns=""/>
              </a:ext>
            </a:extLst>
          </a:blip>
          <a:stretch>
            <a:fillRect/>
          </a:stretch>
        </p:blipFill>
        <p:spPr>
          <a:xfrm>
            <a:off x="4477655" y="416094"/>
            <a:ext cx="4216401" cy="5585572"/>
          </a:xfrm>
          <a:prstGeom prst="rect">
            <a:avLst/>
          </a:prstGeom>
          <a:ln>
            <a:solidFill>
              <a:schemeClr val="tx1"/>
            </a:solidFill>
          </a:ln>
        </p:spPr>
      </p:pic>
      <p:sp>
        <p:nvSpPr>
          <p:cNvPr id="93186" name="Rectangle 2"/>
          <p:cNvSpPr>
            <a:spLocks noGrp="1"/>
          </p:cNvSpPr>
          <p:nvPr>
            <p:ph type="title" idx="4294967295"/>
          </p:nvPr>
        </p:nvSpPr>
        <p:spPr bwMode="auto">
          <a:xfrm>
            <a:off x="478962" y="546720"/>
            <a:ext cx="7764462" cy="566822"/>
          </a:xfrm>
        </p:spPr>
        <p:txBody>
          <a:bodyPr wrap="square" numCol="1" anchorCtr="0" compatLnSpc="1">
            <a:prstTxWarp prst="textNoShape">
              <a:avLst/>
            </a:prstTxWarp>
          </a:bodyPr>
          <a:lstStyle/>
          <a:p>
            <a:pPr eaLnBrk="1" hangingPunct="1">
              <a:defRPr/>
            </a:pPr>
            <a:r>
              <a:rPr lang="en-US" dirty="0" smtClean="0">
                <a:solidFill>
                  <a:srgbClr val="0070C0"/>
                </a:solidFill>
              </a:rPr>
              <a:t>Windows Study	</a:t>
            </a:r>
          </a:p>
        </p:txBody>
      </p:sp>
      <p:sp>
        <p:nvSpPr>
          <p:cNvPr id="9" name="TextBox 8"/>
          <p:cNvSpPr txBox="1"/>
          <p:nvPr/>
        </p:nvSpPr>
        <p:spPr>
          <a:xfrm rot="19526678">
            <a:off x="5617900" y="2360803"/>
            <a:ext cx="3030994" cy="707886"/>
          </a:xfrm>
          <a:prstGeom prst="rect">
            <a:avLst/>
          </a:prstGeom>
          <a:noFill/>
        </p:spPr>
        <p:txBody>
          <a:bodyPr wrap="square" rtlCol="0">
            <a:spAutoFit/>
          </a:bodyPr>
          <a:lstStyle/>
          <a:p>
            <a:r>
              <a:rPr lang="en-US" sz="4000" dirty="0" smtClean="0">
                <a:solidFill>
                  <a:srgbClr val="FF0000"/>
                </a:solidFill>
              </a:rPr>
              <a:t>D R A F T</a:t>
            </a:r>
            <a:endParaRPr lang="en-US" sz="4000" dirty="0">
              <a:solidFill>
                <a:srgbClr val="FF0000"/>
              </a:solidFill>
            </a:endParaRPr>
          </a:p>
        </p:txBody>
      </p:sp>
      <p:sp>
        <p:nvSpPr>
          <p:cNvPr id="10" name="TextBox 9"/>
          <p:cNvSpPr txBox="1"/>
          <p:nvPr/>
        </p:nvSpPr>
        <p:spPr>
          <a:xfrm>
            <a:off x="304800" y="1320799"/>
            <a:ext cx="3911600" cy="5170646"/>
          </a:xfrm>
          <a:prstGeom prst="rect">
            <a:avLst/>
          </a:prstGeom>
          <a:noFill/>
        </p:spPr>
        <p:txBody>
          <a:bodyPr wrap="square" rtlCol="0">
            <a:spAutoFit/>
          </a:bodyPr>
          <a:lstStyle/>
          <a:p>
            <a:r>
              <a:rPr lang="en-US" sz="2800" b="1" dirty="0" smtClean="0">
                <a:solidFill>
                  <a:schemeClr val="bg1">
                    <a:lumMod val="50000"/>
                  </a:schemeClr>
                </a:solidFill>
              </a:rPr>
              <a:t>Objectives</a:t>
            </a:r>
          </a:p>
          <a:p>
            <a:pPr lvl="0">
              <a:buFont typeface="Arial" pitchFamily="34" charset="0"/>
              <a:buChar char="•"/>
            </a:pPr>
            <a:endParaRPr lang="en-US" dirty="0" smtClean="0"/>
          </a:p>
          <a:p>
            <a:pPr lvl="0">
              <a:buFont typeface="Arial" pitchFamily="34" charset="0"/>
              <a:buChar char="•"/>
            </a:pPr>
            <a:r>
              <a:rPr lang="en-US" dirty="0" smtClean="0"/>
              <a:t>Characterize performance </a:t>
            </a:r>
            <a:r>
              <a:rPr lang="en-US" dirty="0"/>
              <a:t>of older, leaky, single pane residential </a:t>
            </a:r>
            <a:r>
              <a:rPr lang="en-US" dirty="0" smtClean="0"/>
              <a:t>windows</a:t>
            </a:r>
          </a:p>
          <a:p>
            <a:pPr lvl="0"/>
            <a:endParaRPr lang="en-US" dirty="0" smtClean="0"/>
          </a:p>
          <a:p>
            <a:pPr lvl="0">
              <a:buFont typeface="Arial" pitchFamily="34" charset="0"/>
              <a:buChar char="•"/>
            </a:pPr>
            <a:r>
              <a:rPr lang="en-US" dirty="0"/>
              <a:t>C</a:t>
            </a:r>
            <a:r>
              <a:rPr lang="en-US" dirty="0" smtClean="0"/>
              <a:t>ompare </a:t>
            </a:r>
            <a:r>
              <a:rPr lang="en-US" dirty="0"/>
              <a:t>the relative energy savings from window upgrade </a:t>
            </a:r>
            <a:r>
              <a:rPr lang="en-US" dirty="0" smtClean="0"/>
              <a:t>measures</a:t>
            </a:r>
          </a:p>
          <a:p>
            <a:pPr lvl="0">
              <a:buFont typeface="Arial" pitchFamily="34" charset="0"/>
              <a:buChar char="•"/>
            </a:pPr>
            <a:endParaRPr lang="en-US" dirty="0" smtClean="0"/>
          </a:p>
          <a:p>
            <a:pPr lvl="0">
              <a:buFont typeface="Arial" pitchFamily="34" charset="0"/>
              <a:buChar char="•"/>
            </a:pPr>
            <a:r>
              <a:rPr lang="en-US" dirty="0" smtClean="0"/>
              <a:t>Provide recommendations </a:t>
            </a:r>
            <a:r>
              <a:rPr lang="en-US" dirty="0"/>
              <a:t>related to improving window performance across different U.S. climate regions. </a:t>
            </a:r>
          </a:p>
          <a:p>
            <a:r>
              <a:rPr lang="en-US" dirty="0"/>
              <a:t> </a:t>
            </a:r>
            <a:endParaRPr lang="en-US" sz="2800" b="1" dirty="0">
              <a:solidFill>
                <a:schemeClr val="bg1">
                  <a:lumMod val="50000"/>
                </a:schemeClr>
              </a:solidFill>
            </a:endParaRPr>
          </a:p>
          <a:p>
            <a:endParaRPr lang="en-US" sz="2000" dirty="0">
              <a:solidFill>
                <a:schemeClr val="bg1">
                  <a:lumMod val="50000"/>
                </a:schemeClr>
              </a:solidFill>
            </a:endParaRPr>
          </a:p>
          <a:p>
            <a:endParaRPr lang="en-US" sz="2000" dirty="0">
              <a:solidFill>
                <a:schemeClr val="bg1">
                  <a:lumMod val="50000"/>
                </a:schemeClr>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3" descr="map.jpeg"/>
          <p:cNvPicPr>
            <a:picLocks noChangeAspect="1"/>
          </p:cNvPicPr>
          <p:nvPr/>
        </p:nvPicPr>
        <p:blipFill>
          <a:blip r:embed="rId3" cstate="print"/>
          <a:srcRect/>
          <a:stretch>
            <a:fillRect/>
          </a:stretch>
        </p:blipFill>
        <p:spPr bwMode="auto">
          <a:xfrm>
            <a:off x="533400" y="319088"/>
            <a:ext cx="7986713" cy="5748337"/>
          </a:xfrm>
          <a:prstGeom prst="rect">
            <a:avLst/>
          </a:prstGeom>
          <a:noFill/>
          <a:ln w="9525">
            <a:noFill/>
            <a:miter lim="800000"/>
            <a:headEnd/>
            <a:tailEnd/>
          </a:ln>
        </p:spPr>
      </p:pic>
      <p:sp>
        <p:nvSpPr>
          <p:cNvPr id="25603" name="Slide Number Placeholder 2"/>
          <p:cNvSpPr txBox="1">
            <a:spLocks noGrp="1"/>
          </p:cNvSpPr>
          <p:nvPr/>
        </p:nvSpPr>
        <p:spPr bwMode="auto">
          <a:xfrm>
            <a:off x="15240000" y="6999288"/>
            <a:ext cx="2133600" cy="365125"/>
          </a:xfrm>
          <a:prstGeom prst="rect">
            <a:avLst/>
          </a:prstGeom>
          <a:noFill/>
          <a:ln w="9525">
            <a:noFill/>
            <a:miter lim="800000"/>
            <a:headEnd/>
            <a:tailEnd/>
          </a:ln>
        </p:spPr>
        <p:txBody>
          <a:bodyPr/>
          <a:lstStyle/>
          <a:p>
            <a:pPr defTabSz="914400"/>
            <a:fld id="{E15256EC-5F85-4DFA-B897-81CC81912E34}" type="slidenum">
              <a:rPr lang="en-US" sz="2400">
                <a:ea typeface="ヒラギノ角ゴ Pro W3"/>
                <a:cs typeface="ヒラギノ角ゴ Pro W3"/>
              </a:rPr>
              <a:pPr defTabSz="914400"/>
              <a:t>39</a:t>
            </a:fld>
            <a:endParaRPr lang="en-US" sz="2400">
              <a:ea typeface="ヒラギノ角ゴ Pro W3"/>
              <a:cs typeface="ヒラギノ角ゴ Pro W3"/>
            </a:endParaRPr>
          </a:p>
        </p:txBody>
      </p:sp>
      <p:grpSp>
        <p:nvGrpSpPr>
          <p:cNvPr id="2" name="Group 25"/>
          <p:cNvGrpSpPr>
            <a:grpSpLocks/>
          </p:cNvGrpSpPr>
          <p:nvPr/>
        </p:nvGrpSpPr>
        <p:grpSpPr bwMode="auto">
          <a:xfrm>
            <a:off x="857250" y="1922574"/>
            <a:ext cx="7559918" cy="4084260"/>
            <a:chOff x="1316147" y="2433689"/>
            <a:chExt cx="6975650" cy="3687732"/>
          </a:xfrm>
        </p:grpSpPr>
        <p:sp>
          <p:nvSpPr>
            <p:cNvPr id="22" name="TextBox 21"/>
            <p:cNvSpPr txBox="1"/>
            <p:nvPr/>
          </p:nvSpPr>
          <p:spPr>
            <a:xfrm>
              <a:off x="1316147" y="2433689"/>
              <a:ext cx="1566679" cy="666949"/>
            </a:xfrm>
            <a:prstGeom prst="rect">
              <a:avLst/>
            </a:prstGeom>
            <a:noFill/>
          </p:spPr>
          <p:txBody>
            <a:bodyPr wrap="none">
              <a:spAutoFit/>
            </a:bodyPr>
            <a:lstStyle/>
            <a:p>
              <a:pPr defTabSz="914400">
                <a:defRPr/>
              </a:pPr>
              <a:r>
                <a:rPr lang="en-US" sz="2400" b="1" dirty="0" smtClean="0">
                  <a:solidFill>
                    <a:schemeClr val="bg1">
                      <a:lumMod val="50000"/>
                    </a:schemeClr>
                  </a:solidFill>
                  <a:latin typeface="Arial" charset="0"/>
                  <a:ea typeface="ヒラギノ角ゴ Pro W3"/>
                  <a:cs typeface="ヒラギノ角ゴ Pro W3"/>
                </a:rPr>
                <a:t>Portland</a:t>
              </a:r>
            </a:p>
            <a:p>
              <a:pPr defTabSz="914400">
                <a:defRPr/>
              </a:pPr>
              <a:r>
                <a:rPr lang="en-US" b="1" dirty="0" smtClean="0">
                  <a:solidFill>
                    <a:srgbClr val="0070C0"/>
                  </a:solidFill>
                  <a:latin typeface="Arial" charset="0"/>
                  <a:ea typeface="ヒラギノ角ゴ Pro W3"/>
                  <a:cs typeface="ヒラギノ角ゴ Pro W3"/>
                </a:rPr>
                <a:t>(Mild Climate)</a:t>
              </a:r>
              <a:endParaRPr lang="en-US" b="1" dirty="0">
                <a:solidFill>
                  <a:srgbClr val="0070C0"/>
                </a:solidFill>
                <a:latin typeface="Arial" charset="0"/>
                <a:ea typeface="ヒラギノ角ゴ Pro W3"/>
                <a:cs typeface="ヒラギノ角ゴ Pro W3"/>
              </a:endParaRPr>
            </a:p>
          </p:txBody>
        </p:sp>
        <p:sp>
          <p:nvSpPr>
            <p:cNvPr id="23" name="TextBox 22"/>
            <p:cNvSpPr txBox="1"/>
            <p:nvPr/>
          </p:nvSpPr>
          <p:spPr>
            <a:xfrm>
              <a:off x="2230189" y="4635352"/>
              <a:ext cx="1909833" cy="1000424"/>
            </a:xfrm>
            <a:prstGeom prst="rect">
              <a:avLst/>
            </a:prstGeom>
            <a:noFill/>
          </p:spPr>
          <p:txBody>
            <a:bodyPr wrap="none">
              <a:spAutoFit/>
            </a:bodyPr>
            <a:lstStyle/>
            <a:p>
              <a:pPr defTabSz="914400">
                <a:defRPr/>
              </a:pPr>
              <a:r>
                <a:rPr lang="en-US" sz="2400" b="1" dirty="0" smtClean="0">
                  <a:solidFill>
                    <a:schemeClr val="bg1">
                      <a:lumMod val="50000"/>
                    </a:schemeClr>
                  </a:solidFill>
                  <a:latin typeface="Arial" charset="0"/>
                  <a:ea typeface="ヒラギノ角ゴ Pro W3"/>
                  <a:cs typeface="ヒラギノ角ゴ Pro W3"/>
                </a:rPr>
                <a:t>Phoenix</a:t>
              </a:r>
            </a:p>
            <a:p>
              <a:pPr defTabSz="914400">
                <a:defRPr/>
              </a:pPr>
              <a:r>
                <a:rPr lang="en-US" b="1" dirty="0" smtClean="0">
                  <a:solidFill>
                    <a:srgbClr val="0070C0"/>
                  </a:solidFill>
                  <a:latin typeface="Arial" charset="0"/>
                  <a:ea typeface="ヒラギノ角ゴ Pro W3"/>
                  <a:cs typeface="ヒラギノ角ゴ Pro W3"/>
                </a:rPr>
                <a:t>(Hot/Dry Climate)</a:t>
              </a:r>
            </a:p>
            <a:p>
              <a:pPr defTabSz="914400">
                <a:defRPr/>
              </a:pPr>
              <a:endParaRPr lang="en-US" sz="2400" b="1" dirty="0">
                <a:solidFill>
                  <a:schemeClr val="bg1">
                    <a:lumMod val="50000"/>
                  </a:schemeClr>
                </a:solidFill>
                <a:latin typeface="Arial" charset="0"/>
                <a:ea typeface="ヒラギノ角ゴ Pro W3"/>
                <a:cs typeface="ヒラギノ角ゴ Pro W3"/>
              </a:endParaRPr>
            </a:p>
          </p:txBody>
        </p:sp>
        <p:sp>
          <p:nvSpPr>
            <p:cNvPr id="24" name="TextBox 23"/>
            <p:cNvSpPr txBox="1"/>
            <p:nvPr/>
          </p:nvSpPr>
          <p:spPr>
            <a:xfrm>
              <a:off x="5394178" y="3396917"/>
              <a:ext cx="1614010" cy="1000424"/>
            </a:xfrm>
            <a:prstGeom prst="rect">
              <a:avLst/>
            </a:prstGeom>
            <a:noFill/>
          </p:spPr>
          <p:txBody>
            <a:bodyPr wrap="none">
              <a:spAutoFit/>
            </a:bodyPr>
            <a:lstStyle/>
            <a:p>
              <a:pPr defTabSz="914400">
                <a:defRPr/>
              </a:pPr>
              <a:r>
                <a:rPr lang="en-US" sz="2400" b="1" dirty="0" smtClean="0">
                  <a:solidFill>
                    <a:schemeClr val="bg1">
                      <a:lumMod val="50000"/>
                    </a:schemeClr>
                  </a:solidFill>
                  <a:latin typeface="Arial" charset="0"/>
                  <a:ea typeface="ヒラギノ角ゴ Pro W3"/>
                  <a:cs typeface="ヒラギノ角ゴ Pro W3"/>
                </a:rPr>
                <a:t>Chicago</a:t>
              </a:r>
            </a:p>
            <a:p>
              <a:pPr defTabSz="914400">
                <a:defRPr/>
              </a:pPr>
              <a:r>
                <a:rPr lang="en-US" b="1" dirty="0" smtClean="0">
                  <a:solidFill>
                    <a:srgbClr val="0070C0"/>
                  </a:solidFill>
                  <a:latin typeface="Arial" charset="0"/>
                  <a:ea typeface="ヒラギノ角ゴ Pro W3"/>
                  <a:cs typeface="ヒラギノ角ゴ Pro W3"/>
                </a:rPr>
                <a:t>(Cold Climate)</a:t>
              </a:r>
            </a:p>
            <a:p>
              <a:pPr defTabSz="914400">
                <a:defRPr/>
              </a:pPr>
              <a:endParaRPr lang="en-US" sz="2400" b="1" dirty="0">
                <a:solidFill>
                  <a:schemeClr val="bg1">
                    <a:lumMod val="50000"/>
                  </a:schemeClr>
                </a:solidFill>
                <a:latin typeface="Arial" charset="0"/>
                <a:ea typeface="ヒラギノ角ゴ Pro W3"/>
                <a:cs typeface="ヒラギノ角ゴ Pro W3"/>
              </a:endParaRPr>
            </a:p>
          </p:txBody>
        </p:sp>
        <p:sp>
          <p:nvSpPr>
            <p:cNvPr id="25" name="TextBox 24"/>
            <p:cNvSpPr txBox="1"/>
            <p:nvPr/>
          </p:nvSpPr>
          <p:spPr>
            <a:xfrm>
              <a:off x="6026976" y="4704154"/>
              <a:ext cx="2264821" cy="1417267"/>
            </a:xfrm>
            <a:prstGeom prst="rect">
              <a:avLst/>
            </a:prstGeom>
            <a:noFill/>
          </p:spPr>
          <p:txBody>
            <a:bodyPr wrap="none">
              <a:spAutoFit/>
            </a:bodyPr>
            <a:lstStyle/>
            <a:p>
              <a:pPr defTabSz="914400">
                <a:defRPr/>
              </a:pPr>
              <a:r>
                <a:rPr lang="en-US" sz="2400" b="1" dirty="0" smtClean="0">
                  <a:solidFill>
                    <a:schemeClr val="bg1">
                      <a:lumMod val="50000"/>
                    </a:schemeClr>
                  </a:solidFill>
                  <a:latin typeface="Arial" charset="0"/>
                  <a:ea typeface="ヒラギノ角ゴ Pro W3"/>
                  <a:cs typeface="ヒラギノ角ゴ Pro W3"/>
                </a:rPr>
                <a:t>Atlanta</a:t>
              </a:r>
            </a:p>
            <a:p>
              <a:pPr defTabSz="914400">
                <a:defRPr/>
              </a:pPr>
              <a:r>
                <a:rPr lang="en-US" sz="2400" b="1" dirty="0" smtClean="0">
                  <a:solidFill>
                    <a:srgbClr val="0070C0"/>
                  </a:solidFill>
                  <a:latin typeface="Arial" charset="0"/>
                  <a:ea typeface="ヒラギノ角ゴ Pro W3"/>
                  <a:cs typeface="ヒラギノ角ゴ Pro W3"/>
                </a:rPr>
                <a:t>(</a:t>
              </a:r>
              <a:r>
                <a:rPr lang="en-US" b="1" dirty="0" smtClean="0">
                  <a:solidFill>
                    <a:srgbClr val="0070C0"/>
                  </a:solidFill>
                  <a:latin typeface="Arial" charset="0"/>
                  <a:ea typeface="ヒラギノ角ゴ Pro W3"/>
                  <a:cs typeface="ヒラギノ角ゴ Pro W3"/>
                </a:rPr>
                <a:t>Hot/Humid Climate</a:t>
              </a:r>
              <a:r>
                <a:rPr lang="en-US" sz="2400" b="1" dirty="0" smtClean="0">
                  <a:solidFill>
                    <a:srgbClr val="0070C0"/>
                  </a:solidFill>
                  <a:latin typeface="Arial" charset="0"/>
                  <a:ea typeface="ヒラギノ角ゴ Pro W3"/>
                  <a:cs typeface="ヒラギノ角ゴ Pro W3"/>
                </a:rPr>
                <a:t>)</a:t>
              </a:r>
            </a:p>
            <a:p>
              <a:pPr defTabSz="914400">
                <a:defRPr/>
              </a:pPr>
              <a:endParaRPr lang="en-US" sz="2400" b="1" dirty="0" smtClean="0">
                <a:solidFill>
                  <a:schemeClr val="bg1">
                    <a:lumMod val="50000"/>
                  </a:schemeClr>
                </a:solidFill>
                <a:latin typeface="Arial" charset="0"/>
                <a:ea typeface="ヒラギノ角ゴ Pro W3"/>
                <a:cs typeface="ヒラギノ角ゴ Pro W3"/>
              </a:endParaRPr>
            </a:p>
            <a:p>
              <a:pPr defTabSz="914400">
                <a:defRPr/>
              </a:pPr>
              <a:endParaRPr lang="en-US" sz="2400" b="1" dirty="0">
                <a:solidFill>
                  <a:schemeClr val="bg1">
                    <a:lumMod val="50000"/>
                  </a:schemeClr>
                </a:solidFill>
                <a:latin typeface="Arial" charset="0"/>
                <a:ea typeface="ヒラギノ角ゴ Pro W3"/>
                <a:cs typeface="ヒラギノ角ゴ Pro W3"/>
              </a:endParaRPr>
            </a:p>
          </p:txBody>
        </p:sp>
      </p:grpSp>
      <p:sp>
        <p:nvSpPr>
          <p:cNvPr id="25605" name="Rectangle 25"/>
          <p:cNvSpPr>
            <a:spLocks noChangeArrowheads="1"/>
          </p:cNvSpPr>
          <p:nvPr/>
        </p:nvSpPr>
        <p:spPr bwMode="auto">
          <a:xfrm>
            <a:off x="533400" y="319088"/>
            <a:ext cx="7464425" cy="646112"/>
          </a:xfrm>
          <a:prstGeom prst="rect">
            <a:avLst/>
          </a:prstGeom>
          <a:noFill/>
          <a:ln w="9525">
            <a:noFill/>
            <a:miter lim="800000"/>
            <a:headEnd/>
            <a:tailEnd/>
          </a:ln>
        </p:spPr>
        <p:txBody>
          <a:bodyPr>
            <a:spAutoFit/>
          </a:bodyPr>
          <a:lstStyle/>
          <a:p>
            <a:pPr defTabSz="914400">
              <a:spcBef>
                <a:spcPts val="600"/>
              </a:spcBef>
              <a:spcAft>
                <a:spcPts val="600"/>
              </a:spcAft>
            </a:pPr>
            <a:r>
              <a:rPr lang="en-US" sz="3600" b="1" dirty="0" smtClean="0">
                <a:solidFill>
                  <a:srgbClr val="0070C0"/>
                </a:solidFill>
                <a:ea typeface="ヒラギノ角ゴ Pro W3"/>
                <a:cs typeface="Arial" pitchFamily="34" charset="0"/>
              </a:rPr>
              <a:t>Windows Study Climate </a:t>
            </a:r>
            <a:r>
              <a:rPr lang="en-US" sz="3600" b="1" dirty="0">
                <a:solidFill>
                  <a:srgbClr val="0070C0"/>
                </a:solidFill>
                <a:ea typeface="ヒラギノ角ゴ Pro W3"/>
                <a:cs typeface="Arial" pitchFamily="34" charset="0"/>
              </a:rPr>
              <a:t>Regions</a:t>
            </a:r>
          </a:p>
        </p:txBody>
      </p:sp>
      <p:sp>
        <p:nvSpPr>
          <p:cNvPr id="10" name="5-Point Star 9"/>
          <p:cNvSpPr/>
          <p:nvPr/>
        </p:nvSpPr>
        <p:spPr>
          <a:xfrm>
            <a:off x="7245167" y="1958702"/>
            <a:ext cx="530497" cy="465909"/>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TextBox 10"/>
          <p:cNvSpPr txBox="1"/>
          <p:nvPr/>
        </p:nvSpPr>
        <p:spPr bwMode="auto">
          <a:xfrm>
            <a:off x="7480163" y="2424611"/>
            <a:ext cx="1749197" cy="1600438"/>
          </a:xfrm>
          <a:prstGeom prst="rect">
            <a:avLst/>
          </a:prstGeom>
          <a:noFill/>
        </p:spPr>
        <p:txBody>
          <a:bodyPr wrap="none">
            <a:spAutoFit/>
          </a:bodyPr>
          <a:lstStyle/>
          <a:p>
            <a:pPr defTabSz="914400">
              <a:defRPr/>
            </a:pPr>
            <a:r>
              <a:rPr lang="en-US" sz="2400" b="1" dirty="0" smtClean="0">
                <a:solidFill>
                  <a:schemeClr val="bg1">
                    <a:lumMod val="50000"/>
                  </a:schemeClr>
                </a:solidFill>
                <a:latin typeface="Arial" charset="0"/>
                <a:ea typeface="ヒラギノ角ゴ Pro W3"/>
                <a:cs typeface="ヒラギノ角ゴ Pro W3"/>
              </a:rPr>
              <a:t>Boston</a:t>
            </a:r>
          </a:p>
          <a:p>
            <a:pPr defTabSz="914400">
              <a:defRPr/>
            </a:pPr>
            <a:r>
              <a:rPr lang="en-US" b="1" dirty="0" smtClean="0">
                <a:solidFill>
                  <a:srgbClr val="0070C0"/>
                </a:solidFill>
                <a:latin typeface="Arial" charset="0"/>
                <a:ea typeface="ヒラギノ角ゴ Pro W3"/>
                <a:cs typeface="ヒラギノ角ゴ Pro W3"/>
              </a:rPr>
              <a:t>(Cold Climate)</a:t>
            </a:r>
          </a:p>
          <a:p>
            <a:pPr defTabSz="914400">
              <a:defRPr/>
            </a:pPr>
            <a:endParaRPr lang="en-US" sz="3200" b="1" dirty="0" smtClean="0">
              <a:solidFill>
                <a:schemeClr val="bg1">
                  <a:lumMod val="50000"/>
                </a:schemeClr>
              </a:solidFill>
              <a:latin typeface="Arial" charset="0"/>
              <a:ea typeface="ヒラギノ角ゴ Pro W3"/>
              <a:cs typeface="ヒラギノ角ゴ Pro W3"/>
            </a:endParaRPr>
          </a:p>
          <a:p>
            <a:pPr defTabSz="914400">
              <a:defRPr/>
            </a:pPr>
            <a:endParaRPr lang="en-US" sz="2400" b="1" dirty="0">
              <a:solidFill>
                <a:schemeClr val="bg1">
                  <a:lumMod val="50000"/>
                </a:schemeClr>
              </a:solidFill>
              <a:latin typeface="Arial" charset="0"/>
              <a:ea typeface="ヒラギノ角ゴ Pro W3"/>
              <a:cs typeface="ヒラギノ角ゴ Pro W3"/>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713" y="503238"/>
            <a:ext cx="7764462" cy="576262"/>
          </a:xfrm>
        </p:spPr>
        <p:txBody>
          <a:bodyPr/>
          <a:lstStyle/>
          <a:p>
            <a:pPr eaLnBrk="1" fontAlgn="auto" hangingPunct="1">
              <a:lnSpc>
                <a:spcPts val="3720"/>
              </a:lnSpc>
              <a:spcAft>
                <a:spcPts val="0"/>
              </a:spcAft>
              <a:defRPr/>
            </a:pPr>
            <a:r>
              <a:rPr lang="en-US" dirty="0" smtClean="0">
                <a:solidFill>
                  <a:srgbClr val="0070C0"/>
                </a:solidFill>
                <a:latin typeface="Arial" charset="0"/>
                <a:ea typeface="ヒラギノ角ゴ Pro W3"/>
                <a:cs typeface="ヒラギノ角ゴ Pro W3"/>
              </a:rPr>
              <a:t>Presentation Overview</a:t>
            </a:r>
            <a:endParaRPr lang="en-US" dirty="0">
              <a:solidFill>
                <a:srgbClr val="0070C0"/>
              </a:solidFill>
              <a:latin typeface="Arial" charset="0"/>
              <a:ea typeface="ヒラギノ角ゴ Pro W3"/>
              <a:cs typeface="ヒラギノ角ゴ Pro W3"/>
            </a:endParaRPr>
          </a:p>
        </p:txBody>
      </p:sp>
      <p:sp>
        <p:nvSpPr>
          <p:cNvPr id="5" name="Rectangle 4"/>
          <p:cNvSpPr/>
          <p:nvPr/>
        </p:nvSpPr>
        <p:spPr>
          <a:xfrm>
            <a:off x="747713" y="1538288"/>
            <a:ext cx="8396287" cy="4094162"/>
          </a:xfrm>
          <a:prstGeom prst="rect">
            <a:avLst/>
          </a:prstGeom>
        </p:spPr>
        <p:txBody>
          <a:bodyPr>
            <a:spAutoFit/>
          </a:bodyPr>
          <a:lstStyle/>
          <a:p>
            <a:pPr marL="571500" indent="-571500" fontAlgn="auto">
              <a:spcBef>
                <a:spcPts val="0"/>
              </a:spcBef>
              <a:spcAft>
                <a:spcPts val="0"/>
              </a:spcAft>
              <a:buFont typeface="+mj-lt"/>
              <a:buAutoNum type="romanUcPeriod"/>
              <a:defRPr/>
            </a:pPr>
            <a:r>
              <a:rPr lang="en-US" sz="3200" dirty="0">
                <a:solidFill>
                  <a:schemeClr val="bg1">
                    <a:lumMod val="50000"/>
                  </a:schemeClr>
                </a:solidFill>
                <a:latin typeface="+mn-lt"/>
              </a:rPr>
              <a:t> Demolition Tends in the United States</a:t>
            </a:r>
          </a:p>
          <a:p>
            <a:pPr marL="571500" indent="-571500" fontAlgn="auto">
              <a:spcBef>
                <a:spcPts val="0"/>
              </a:spcBef>
              <a:spcAft>
                <a:spcPts val="0"/>
              </a:spcAft>
              <a:buFont typeface="+mj-lt"/>
              <a:buAutoNum type="romanUcPeriod"/>
              <a:defRPr/>
            </a:pPr>
            <a:endParaRPr lang="en-US" sz="3200" dirty="0">
              <a:solidFill>
                <a:schemeClr val="bg1">
                  <a:lumMod val="50000"/>
                </a:schemeClr>
              </a:solidFill>
              <a:latin typeface="+mn-lt"/>
            </a:endParaRPr>
          </a:p>
          <a:p>
            <a:pPr marL="571500" indent="-571500" fontAlgn="auto">
              <a:spcBef>
                <a:spcPts val="0"/>
              </a:spcBef>
              <a:spcAft>
                <a:spcPts val="0"/>
              </a:spcAft>
              <a:buFont typeface="+mj-lt"/>
              <a:buAutoNum type="romanUcPeriod"/>
              <a:defRPr/>
            </a:pPr>
            <a:r>
              <a:rPr lang="en-US" sz="3200" dirty="0">
                <a:solidFill>
                  <a:schemeClr val="bg1">
                    <a:lumMod val="50000"/>
                  </a:schemeClr>
                </a:solidFill>
                <a:latin typeface="+mn-lt"/>
              </a:rPr>
              <a:t> Energy Performance of Older Buildings</a:t>
            </a:r>
          </a:p>
          <a:p>
            <a:pPr marL="571500" indent="-571500" fontAlgn="auto">
              <a:spcBef>
                <a:spcPts val="0"/>
              </a:spcBef>
              <a:spcAft>
                <a:spcPts val="0"/>
              </a:spcAft>
              <a:buFont typeface="+mj-lt"/>
              <a:buAutoNum type="romanUcPeriod"/>
              <a:defRPr/>
            </a:pPr>
            <a:endParaRPr lang="en-US" sz="3200" dirty="0">
              <a:solidFill>
                <a:schemeClr val="bg1">
                  <a:lumMod val="50000"/>
                </a:schemeClr>
              </a:solidFill>
              <a:latin typeface="+mn-lt"/>
            </a:endParaRPr>
          </a:p>
          <a:p>
            <a:pPr marL="571500" indent="-571500" fontAlgn="auto">
              <a:spcBef>
                <a:spcPts val="0"/>
              </a:spcBef>
              <a:spcAft>
                <a:spcPts val="0"/>
              </a:spcAft>
              <a:buFont typeface="+mj-lt"/>
              <a:buAutoNum type="romanUcPeriod"/>
              <a:defRPr/>
            </a:pPr>
            <a:r>
              <a:rPr lang="en-US" sz="3200" dirty="0">
                <a:solidFill>
                  <a:schemeClr val="bg1">
                    <a:lumMod val="50000"/>
                  </a:schemeClr>
                </a:solidFill>
                <a:latin typeface="+mn-lt"/>
              </a:rPr>
              <a:t> Environmental Value of Building Reuse </a:t>
            </a:r>
          </a:p>
          <a:p>
            <a:pPr marL="571500" indent="-571500" fontAlgn="auto">
              <a:spcBef>
                <a:spcPts val="0"/>
              </a:spcBef>
              <a:spcAft>
                <a:spcPts val="0"/>
              </a:spcAft>
              <a:buFont typeface="+mj-lt"/>
              <a:buAutoNum type="romanUcPeriod"/>
              <a:defRPr/>
            </a:pPr>
            <a:endParaRPr lang="en-US" sz="3200" dirty="0">
              <a:solidFill>
                <a:schemeClr val="bg1">
                  <a:lumMod val="50000"/>
                </a:schemeClr>
              </a:solidFill>
              <a:latin typeface="+mn-lt"/>
            </a:endParaRPr>
          </a:p>
          <a:p>
            <a:pPr marL="571500" indent="-571500" fontAlgn="auto">
              <a:spcBef>
                <a:spcPts val="0"/>
              </a:spcBef>
              <a:spcAft>
                <a:spcPts val="0"/>
              </a:spcAft>
              <a:buFont typeface="+mj-lt"/>
              <a:buAutoNum type="romanUcPeriod"/>
              <a:defRPr/>
            </a:pPr>
            <a:r>
              <a:rPr lang="en-US" sz="3200" dirty="0">
                <a:solidFill>
                  <a:schemeClr val="bg1">
                    <a:lumMod val="50000"/>
                  </a:schemeClr>
                </a:solidFill>
                <a:latin typeface="+mn-lt"/>
              </a:rPr>
              <a:t> Reducing Demolitions </a:t>
            </a:r>
          </a:p>
          <a:p>
            <a:pPr fontAlgn="auto">
              <a:spcBef>
                <a:spcPts val="0"/>
              </a:spcBef>
              <a:spcAft>
                <a:spcPts val="0"/>
              </a:spcAft>
              <a:defRPr/>
            </a:pPr>
            <a:endParaRPr lang="en-US" sz="3600" dirty="0">
              <a:latin typeface="+mn-lt"/>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04800" y="1320799"/>
            <a:ext cx="3911600" cy="3877985"/>
          </a:xfrm>
          <a:prstGeom prst="rect">
            <a:avLst/>
          </a:prstGeom>
          <a:noFill/>
        </p:spPr>
        <p:txBody>
          <a:bodyPr wrap="square" rtlCol="0">
            <a:spAutoFit/>
          </a:bodyPr>
          <a:lstStyle/>
          <a:p>
            <a:r>
              <a:rPr lang="en-US" sz="2800" b="1" dirty="0">
                <a:solidFill>
                  <a:schemeClr val="bg1">
                    <a:lumMod val="50000"/>
                  </a:schemeClr>
                </a:solidFill>
              </a:rPr>
              <a:t>Findings</a:t>
            </a:r>
          </a:p>
          <a:p>
            <a:endParaRPr lang="en-US" b="1" i="1" dirty="0"/>
          </a:p>
          <a:p>
            <a:pPr>
              <a:buFont typeface="Arial" pitchFamily="34" charset="0"/>
              <a:buChar char="•"/>
            </a:pPr>
            <a:r>
              <a:rPr lang="en-US" sz="2000" dirty="0">
                <a:solidFill>
                  <a:schemeClr val="bg1">
                    <a:lumMod val="50000"/>
                  </a:schemeClr>
                </a:solidFill>
              </a:rPr>
              <a:t>Retrofit Measures Can Achieve Performance Results Comparable to New Replacement Windows.</a:t>
            </a:r>
          </a:p>
          <a:p>
            <a:pPr>
              <a:buFont typeface="Arial" pitchFamily="34" charset="0"/>
              <a:buChar char="•"/>
            </a:pPr>
            <a:endParaRPr lang="en-US" sz="2000" dirty="0">
              <a:solidFill>
                <a:schemeClr val="bg1">
                  <a:lumMod val="50000"/>
                </a:schemeClr>
              </a:solidFill>
            </a:endParaRPr>
          </a:p>
          <a:p>
            <a:pPr>
              <a:buFont typeface="Arial" pitchFamily="34" charset="0"/>
              <a:buChar char="•"/>
            </a:pPr>
            <a:r>
              <a:rPr lang="en-US" sz="2000" dirty="0">
                <a:solidFill>
                  <a:schemeClr val="bg1">
                    <a:lumMod val="50000"/>
                  </a:schemeClr>
                </a:solidFill>
              </a:rPr>
              <a:t>Almost Every Retrofit Option Offers a Better Return on Investment than Replacement Windows</a:t>
            </a:r>
          </a:p>
          <a:p>
            <a:endParaRPr lang="en-US" sz="2000" dirty="0">
              <a:solidFill>
                <a:schemeClr val="bg1">
                  <a:lumMod val="50000"/>
                </a:schemeClr>
              </a:solidFill>
            </a:endParaRPr>
          </a:p>
        </p:txBody>
      </p:sp>
      <p:sp>
        <p:nvSpPr>
          <p:cNvPr id="6" name="Rectangle 2"/>
          <p:cNvSpPr>
            <a:spLocks noGrp="1"/>
          </p:cNvSpPr>
          <p:nvPr>
            <p:ph type="title" idx="4294967295"/>
          </p:nvPr>
        </p:nvSpPr>
        <p:spPr bwMode="auto">
          <a:xfrm>
            <a:off x="478962" y="546720"/>
            <a:ext cx="7764462" cy="566822"/>
          </a:xfrm>
        </p:spPr>
        <p:txBody>
          <a:bodyPr wrap="square" numCol="1" anchorCtr="0" compatLnSpc="1">
            <a:prstTxWarp prst="textNoShape">
              <a:avLst/>
            </a:prstTxWarp>
          </a:bodyPr>
          <a:lstStyle/>
          <a:p>
            <a:pPr eaLnBrk="1" hangingPunct="1">
              <a:defRPr/>
            </a:pPr>
            <a:r>
              <a:rPr lang="en-US" dirty="0" smtClean="0">
                <a:solidFill>
                  <a:srgbClr val="0070C0"/>
                </a:solidFill>
              </a:rPr>
              <a:t>Green Lab Windows Study	</a:t>
            </a:r>
          </a:p>
        </p:txBody>
      </p:sp>
      <p:pic>
        <p:nvPicPr>
          <p:cNvPr id="7" name="Picture 3" descr="C:\Users\RBOWDON\Desktop\Historic Windows.jpg"/>
          <p:cNvPicPr>
            <a:picLocks noChangeAspect="1" noChangeArrowheads="1"/>
          </p:cNvPicPr>
          <p:nvPr/>
        </p:nvPicPr>
        <p:blipFill>
          <a:blip r:embed="rId3" cstate="print"/>
          <a:srcRect/>
          <a:stretch>
            <a:fillRect/>
          </a:stretch>
        </p:blipFill>
        <p:spPr bwMode="auto">
          <a:xfrm>
            <a:off x="4096480" y="1306285"/>
            <a:ext cx="4974950" cy="430443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p:cNvSpPr>
          <p:nvPr>
            <p:ph type="title" idx="4294967295"/>
          </p:nvPr>
        </p:nvSpPr>
        <p:spPr bwMode="auto">
          <a:xfrm>
            <a:off x="922338" y="481019"/>
            <a:ext cx="7764462" cy="565150"/>
          </a:xfrm>
        </p:spPr>
        <p:txBody>
          <a:bodyPr wrap="square" numCol="1" anchorCtr="0" compatLnSpc="1">
            <a:prstTxWarp prst="textNoShape">
              <a:avLst/>
            </a:prstTxWarp>
          </a:bodyPr>
          <a:lstStyle/>
          <a:p>
            <a:pPr eaLnBrk="1" hangingPunct="1">
              <a:defRPr/>
            </a:pPr>
            <a:r>
              <a:rPr lang="en-US" dirty="0" smtClean="0">
                <a:solidFill>
                  <a:srgbClr val="0070C0"/>
                </a:solidFill>
              </a:rPr>
              <a:t>Green Lab Windows Study	</a:t>
            </a:r>
          </a:p>
        </p:txBody>
      </p:sp>
      <p:pic>
        <p:nvPicPr>
          <p:cNvPr id="5" name="Picture 4"/>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05868" y="1350964"/>
            <a:ext cx="6418944" cy="4671312"/>
          </a:xfrm>
          <a:prstGeom prst="rect">
            <a:avLst/>
          </a:prstGeom>
          <a:noFill/>
          <a:ln>
            <a:noFill/>
          </a:ln>
        </p:spPr>
      </p:pic>
      <p:sp>
        <p:nvSpPr>
          <p:cNvPr id="7" name="TextBox 6"/>
          <p:cNvSpPr txBox="1"/>
          <p:nvPr/>
        </p:nvSpPr>
        <p:spPr>
          <a:xfrm>
            <a:off x="922338" y="1027798"/>
            <a:ext cx="7966540" cy="615553"/>
          </a:xfrm>
          <a:prstGeom prst="rect">
            <a:avLst/>
          </a:prstGeom>
          <a:noFill/>
        </p:spPr>
        <p:txBody>
          <a:bodyPr wrap="none" rtlCol="0">
            <a:spAutoFit/>
          </a:bodyPr>
          <a:lstStyle/>
          <a:p>
            <a:r>
              <a:rPr lang="en-US" sz="1600" spc="-50" dirty="0" smtClean="0">
                <a:solidFill>
                  <a:schemeClr val="bg1">
                    <a:lumMod val="50000"/>
                  </a:schemeClr>
                </a:solidFill>
                <a:latin typeface="+mj-lt"/>
                <a:ea typeface="Times New Roman (Body)"/>
                <a:cs typeface="Times New Roman (Body)"/>
              </a:rPr>
              <a:t>ANNUAL PERCENT ENERGY SAVINGS FOR VARIOUS</a:t>
            </a:r>
            <a:r>
              <a:rPr lang="en-US" sz="1600" b="1" dirty="0" smtClean="0"/>
              <a:t> </a:t>
            </a:r>
            <a:r>
              <a:rPr lang="en-US" sz="1600" spc="-50" dirty="0">
                <a:solidFill>
                  <a:schemeClr val="bg1">
                    <a:lumMod val="50000"/>
                  </a:schemeClr>
                </a:solidFill>
                <a:latin typeface="+mj-lt"/>
                <a:ea typeface="Times New Roman (Body)"/>
                <a:cs typeface="Times New Roman (Body)"/>
              </a:rPr>
              <a:t>WINDOW UPGRADE OPTIONS</a:t>
            </a:r>
          </a:p>
          <a:p>
            <a:endParaRPr lang="en-US"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p:cNvPicPr>
          <p:nvPr>
            <p:ph idx="1"/>
          </p:nvPr>
        </p:nvPicPr>
        <p:blipFill>
          <a:blip r:embed="rId3" cstate="print"/>
          <a:srcRect/>
          <a:stretch>
            <a:fillRect/>
          </a:stretch>
        </p:blipFill>
        <p:spPr bwMode="auto">
          <a:xfrm>
            <a:off x="-50802" y="1204687"/>
            <a:ext cx="9252858" cy="4817898"/>
          </a:xfrm>
          <a:prstGeom prst="rect">
            <a:avLst/>
          </a:prstGeom>
          <a:noFill/>
        </p:spPr>
      </p:pic>
      <p:sp>
        <p:nvSpPr>
          <p:cNvPr id="6" name="Rectangle 2"/>
          <p:cNvSpPr>
            <a:spLocks noGrp="1"/>
          </p:cNvSpPr>
          <p:nvPr>
            <p:ph type="title" idx="4294967295"/>
          </p:nvPr>
        </p:nvSpPr>
        <p:spPr bwMode="auto">
          <a:xfrm>
            <a:off x="922338" y="481019"/>
            <a:ext cx="7764462" cy="565150"/>
          </a:xfrm>
        </p:spPr>
        <p:txBody>
          <a:bodyPr wrap="square" numCol="1" anchorCtr="0" compatLnSpc="1">
            <a:prstTxWarp prst="textNoShape">
              <a:avLst/>
            </a:prstTxWarp>
          </a:bodyPr>
          <a:lstStyle/>
          <a:p>
            <a:pPr eaLnBrk="1" hangingPunct="1">
              <a:defRPr/>
            </a:pPr>
            <a:r>
              <a:rPr lang="en-US" dirty="0" smtClean="0">
                <a:solidFill>
                  <a:srgbClr val="0070C0"/>
                </a:solidFill>
              </a:rPr>
              <a:t>Green Lab Windows Study	</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713" y="503238"/>
            <a:ext cx="7764462" cy="576262"/>
          </a:xfrm>
        </p:spPr>
        <p:txBody>
          <a:bodyPr/>
          <a:lstStyle/>
          <a:p>
            <a:pPr eaLnBrk="1" fontAlgn="auto" hangingPunct="1">
              <a:lnSpc>
                <a:spcPts val="3720"/>
              </a:lnSpc>
              <a:spcAft>
                <a:spcPts val="0"/>
              </a:spcAft>
              <a:defRPr/>
            </a:pPr>
            <a:r>
              <a:rPr lang="en-US" dirty="0" smtClean="0">
                <a:solidFill>
                  <a:srgbClr val="0070C0"/>
                </a:solidFill>
              </a:rPr>
              <a:t>Concluding Thoughts</a:t>
            </a:r>
            <a:endParaRPr lang="en-US" dirty="0">
              <a:solidFill>
                <a:srgbClr val="0070C0"/>
              </a:solidFill>
            </a:endParaRPr>
          </a:p>
        </p:txBody>
      </p:sp>
      <p:sp>
        <p:nvSpPr>
          <p:cNvPr id="11266" name="Slide Number Placeholder 3"/>
          <p:cNvSpPr>
            <a:spLocks noGrp="1"/>
          </p:cNvSpPr>
          <p:nvPr>
            <p:ph type="sldNum" sz="quarter" idx="10"/>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dirty="0" smtClean="0"/>
          </a:p>
        </p:txBody>
      </p:sp>
      <p:sp>
        <p:nvSpPr>
          <p:cNvPr id="5" name="Rectangle 4"/>
          <p:cNvSpPr/>
          <p:nvPr/>
        </p:nvSpPr>
        <p:spPr>
          <a:xfrm>
            <a:off x="406401" y="1538288"/>
            <a:ext cx="8396287" cy="5078313"/>
          </a:xfrm>
          <a:prstGeom prst="rect">
            <a:avLst/>
          </a:prstGeom>
        </p:spPr>
        <p:txBody>
          <a:bodyPr>
            <a:spAutoFit/>
          </a:bodyPr>
          <a:lstStyle/>
          <a:p>
            <a:pPr marL="571500" indent="-571500" fontAlgn="auto">
              <a:spcBef>
                <a:spcPts val="0"/>
              </a:spcBef>
              <a:spcAft>
                <a:spcPts val="0"/>
              </a:spcAft>
              <a:buFont typeface="+mj-lt"/>
              <a:buAutoNum type="romanUcPeriod"/>
              <a:defRPr/>
            </a:pPr>
            <a:r>
              <a:rPr lang="en-US" sz="3200" dirty="0" smtClean="0">
                <a:solidFill>
                  <a:schemeClr val="bg1">
                    <a:lumMod val="50000"/>
                  </a:schemeClr>
                </a:solidFill>
                <a:latin typeface="+mn-lt"/>
              </a:rPr>
              <a:t>Energy performance </a:t>
            </a:r>
            <a:r>
              <a:rPr lang="en-US" sz="3200" dirty="0">
                <a:solidFill>
                  <a:schemeClr val="bg1">
                    <a:lumMod val="50000"/>
                  </a:schemeClr>
                </a:solidFill>
                <a:latin typeface="+mn-lt"/>
              </a:rPr>
              <a:t>of </a:t>
            </a:r>
            <a:r>
              <a:rPr lang="en-US" sz="3200" dirty="0" smtClean="0">
                <a:solidFill>
                  <a:schemeClr val="bg1">
                    <a:lumMod val="50000"/>
                  </a:schemeClr>
                </a:solidFill>
                <a:latin typeface="+mn-lt"/>
              </a:rPr>
              <a:t>older buildings tends to be very good; “good bones” to work with</a:t>
            </a:r>
            <a:endParaRPr lang="en-US" sz="3200" dirty="0">
              <a:solidFill>
                <a:schemeClr val="bg1">
                  <a:lumMod val="50000"/>
                </a:schemeClr>
              </a:solidFill>
              <a:latin typeface="+mn-lt"/>
            </a:endParaRPr>
          </a:p>
          <a:p>
            <a:pPr marL="571500" indent="-571500" fontAlgn="auto">
              <a:spcBef>
                <a:spcPts val="0"/>
              </a:spcBef>
              <a:spcAft>
                <a:spcPts val="0"/>
              </a:spcAft>
              <a:buFont typeface="+mj-lt"/>
              <a:buAutoNum type="romanUcPeriod"/>
              <a:defRPr/>
            </a:pPr>
            <a:endParaRPr lang="en-US" sz="3200" dirty="0">
              <a:solidFill>
                <a:schemeClr val="bg1">
                  <a:lumMod val="50000"/>
                </a:schemeClr>
              </a:solidFill>
              <a:latin typeface="+mn-lt"/>
            </a:endParaRPr>
          </a:p>
          <a:p>
            <a:pPr marL="571500" indent="-571500" fontAlgn="auto">
              <a:spcBef>
                <a:spcPts val="0"/>
              </a:spcBef>
              <a:spcAft>
                <a:spcPts val="0"/>
              </a:spcAft>
              <a:buFont typeface="+mj-lt"/>
              <a:buAutoNum type="romanUcPeriod"/>
              <a:defRPr/>
            </a:pPr>
            <a:r>
              <a:rPr lang="en-US" sz="3200" dirty="0" smtClean="0">
                <a:solidFill>
                  <a:schemeClr val="bg1">
                    <a:lumMod val="50000"/>
                  </a:schemeClr>
                </a:solidFill>
                <a:latin typeface="+mn-lt"/>
              </a:rPr>
              <a:t>Demolition/new construction create significant environmental impacts; </a:t>
            </a:r>
            <a:endParaRPr lang="en-US" sz="3200" dirty="0">
              <a:solidFill>
                <a:schemeClr val="bg1">
                  <a:lumMod val="50000"/>
                </a:schemeClr>
              </a:solidFill>
              <a:latin typeface="+mn-lt"/>
            </a:endParaRPr>
          </a:p>
          <a:p>
            <a:pPr marL="571500" indent="-571500" fontAlgn="auto">
              <a:spcBef>
                <a:spcPts val="0"/>
              </a:spcBef>
              <a:spcAft>
                <a:spcPts val="0"/>
              </a:spcAft>
              <a:buFont typeface="+mj-lt"/>
              <a:buAutoNum type="romanUcPeriod"/>
              <a:defRPr/>
            </a:pPr>
            <a:endParaRPr lang="en-US" sz="3200" dirty="0">
              <a:solidFill>
                <a:schemeClr val="bg1">
                  <a:lumMod val="50000"/>
                </a:schemeClr>
              </a:solidFill>
              <a:latin typeface="+mn-lt"/>
            </a:endParaRPr>
          </a:p>
          <a:p>
            <a:pPr marL="571500" indent="-571500" fontAlgn="auto">
              <a:spcBef>
                <a:spcPts val="0"/>
              </a:spcBef>
              <a:spcAft>
                <a:spcPts val="0"/>
              </a:spcAft>
              <a:buFont typeface="+mj-lt"/>
              <a:buAutoNum type="romanUcPeriod"/>
              <a:defRPr/>
            </a:pPr>
            <a:r>
              <a:rPr lang="en-US" sz="3200" dirty="0">
                <a:solidFill>
                  <a:schemeClr val="bg1">
                    <a:lumMod val="50000"/>
                  </a:schemeClr>
                </a:solidFill>
                <a:latin typeface="+mn-lt"/>
              </a:rPr>
              <a:t> </a:t>
            </a:r>
            <a:r>
              <a:rPr lang="en-US" sz="3200" dirty="0" smtClean="0">
                <a:solidFill>
                  <a:schemeClr val="bg1">
                    <a:lumMod val="50000"/>
                  </a:schemeClr>
                </a:solidFill>
                <a:latin typeface="+mn-lt"/>
              </a:rPr>
              <a:t>Conclusion: Reuse is a key environmental solution</a:t>
            </a:r>
            <a:endParaRPr lang="en-US" sz="3200" dirty="0">
              <a:solidFill>
                <a:schemeClr val="bg1">
                  <a:lumMod val="50000"/>
                </a:schemeClr>
              </a:solidFill>
              <a:latin typeface="+mn-lt"/>
            </a:endParaRPr>
          </a:p>
          <a:p>
            <a:pPr fontAlgn="auto">
              <a:spcBef>
                <a:spcPts val="0"/>
              </a:spcBef>
              <a:spcAft>
                <a:spcPts val="0"/>
              </a:spcAft>
              <a:defRPr/>
            </a:pPr>
            <a:endParaRPr lang="en-US" sz="3600" dirty="0">
              <a:latin typeface="+mn-lt"/>
            </a:endParaRP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076" y="2023212"/>
            <a:ext cx="7764462" cy="2978316"/>
          </a:xfrm>
        </p:spPr>
        <p:txBody>
          <a:bodyPr/>
          <a:lstStyle/>
          <a:p>
            <a:pPr algn="ctr"/>
            <a:r>
              <a:rPr lang="en-US" sz="5400" dirty="0" smtClean="0"/>
              <a:t/>
            </a:r>
            <a:br>
              <a:rPr lang="en-US" sz="5400" dirty="0" smtClean="0"/>
            </a:br>
            <a:r>
              <a:rPr lang="en-US" sz="5400" dirty="0" smtClean="0"/>
              <a:t/>
            </a:r>
            <a:br>
              <a:rPr lang="en-US" sz="5400" dirty="0" smtClean="0"/>
            </a:br>
            <a:r>
              <a:rPr lang="en-US" sz="5400" dirty="0" err="1" smtClean="0"/>
              <a:t>Tusen</a:t>
            </a:r>
            <a:r>
              <a:rPr lang="en-US" sz="5400" dirty="0" smtClean="0"/>
              <a:t> </a:t>
            </a:r>
            <a:r>
              <a:rPr lang="en-US" sz="5400" dirty="0" err="1" smtClean="0"/>
              <a:t>takk</a:t>
            </a:r>
            <a:r>
              <a:rPr lang="en-US" sz="5400" dirty="0" smtClean="0"/>
              <a:t>!</a:t>
            </a:r>
            <a:r>
              <a:rPr lang="en-US" dirty="0" smtClean="0"/>
              <a:t/>
            </a:r>
            <a:br>
              <a:rPr lang="en-US" dirty="0" smtClean="0"/>
            </a:br>
            <a:r>
              <a:rPr lang="en-US" dirty="0" smtClean="0"/>
              <a:t/>
            </a:r>
            <a:br>
              <a:rPr lang="en-US" dirty="0" smtClean="0"/>
            </a:br>
            <a:r>
              <a:rPr lang="en-US" dirty="0" smtClean="0"/>
              <a:t>PFrey@savingplaces.org</a:t>
            </a:r>
            <a:r>
              <a:rPr lang="en-US" sz="5400" dirty="0" smtClean="0"/>
              <a:t/>
            </a:r>
            <a:br>
              <a:rPr lang="en-US" sz="5400" dirty="0" smtClean="0"/>
            </a:br>
            <a:endParaRPr lang="en-US" sz="5400" dirty="0"/>
          </a:p>
        </p:txBody>
      </p:sp>
      <p:sp>
        <p:nvSpPr>
          <p:cNvPr id="4" name="Slide Number Placeholder 3"/>
          <p:cNvSpPr>
            <a:spLocks noGrp="1"/>
          </p:cNvSpPr>
          <p:nvPr>
            <p:ph type="sldNum" sz="quarter" idx="10"/>
          </p:nvPr>
        </p:nvSpPr>
        <p:spPr/>
        <p:txBody>
          <a:bodyPr/>
          <a:lstStyle/>
          <a:p>
            <a:pPr>
              <a:defRPr/>
            </a:pPr>
            <a:fld id="{FF5FDB65-9645-4282-98E8-1DAC0D398913}" type="slidenum">
              <a:rPr lang="en-US" smtClean="0"/>
              <a:pPr>
                <a:defRPr/>
              </a:pPr>
              <a:t>44</a:t>
            </a:fld>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6"/>
          <p:cNvSpPr txBox="1">
            <a:spLocks noChangeArrowheads="1"/>
          </p:cNvSpPr>
          <p:nvPr/>
        </p:nvSpPr>
        <p:spPr bwMode="auto">
          <a:xfrm>
            <a:off x="268060" y="450850"/>
            <a:ext cx="8686800" cy="646113"/>
          </a:xfrm>
          <a:prstGeom prst="rect">
            <a:avLst/>
          </a:prstGeom>
          <a:noFill/>
          <a:ln w="9525">
            <a:noFill/>
            <a:miter lim="800000"/>
            <a:headEnd/>
            <a:tailEnd/>
          </a:ln>
        </p:spPr>
        <p:txBody>
          <a:bodyPr>
            <a:spAutoFit/>
          </a:bodyPr>
          <a:lstStyle/>
          <a:p>
            <a:r>
              <a:rPr lang="en-US" sz="3600" b="1" dirty="0" smtClean="0">
                <a:solidFill>
                  <a:srgbClr val="0070C0"/>
                </a:solidFill>
              </a:rPr>
              <a:t>Older </a:t>
            </a:r>
            <a:r>
              <a:rPr lang="en-US" sz="3600" b="1" dirty="0">
                <a:solidFill>
                  <a:srgbClr val="0070C0"/>
                </a:solidFill>
              </a:rPr>
              <a:t>Buildings: </a:t>
            </a:r>
            <a:r>
              <a:rPr lang="en-US" sz="3600" b="1" dirty="0" smtClean="0">
                <a:solidFill>
                  <a:srgbClr val="0070C0"/>
                </a:solidFill>
              </a:rPr>
              <a:t>Durability</a:t>
            </a:r>
            <a:endParaRPr lang="en-US" sz="3600" b="1" dirty="0">
              <a:solidFill>
                <a:srgbClr val="0070C0"/>
              </a:solidFill>
            </a:endParaRPr>
          </a:p>
        </p:txBody>
      </p:sp>
      <p:pic>
        <p:nvPicPr>
          <p:cNvPr id="19459" name="Picture 3" descr="C:\Users\RBOWDON\AppData\Local\Microsoft\Windows\Temporary Internet Files\Content.IE5\ITWE92EP\4828346370_278d0ed973_o.jpg"/>
          <p:cNvPicPr>
            <a:picLocks noChangeAspect="1" noChangeArrowheads="1"/>
          </p:cNvPicPr>
          <p:nvPr/>
        </p:nvPicPr>
        <p:blipFill>
          <a:blip r:embed="rId3" cstate="print"/>
          <a:srcRect/>
          <a:stretch>
            <a:fillRect/>
          </a:stretch>
        </p:blipFill>
        <p:spPr bwMode="auto">
          <a:xfrm>
            <a:off x="1103088" y="1096963"/>
            <a:ext cx="7141028" cy="4760685"/>
          </a:xfrm>
          <a:prstGeom prst="rect">
            <a:avLst/>
          </a:prstGeom>
          <a:noFill/>
        </p:spPr>
      </p:pic>
      <p:sp>
        <p:nvSpPr>
          <p:cNvPr id="5" name="TextBox 4"/>
          <p:cNvSpPr txBox="1"/>
          <p:nvPr/>
        </p:nvSpPr>
        <p:spPr>
          <a:xfrm>
            <a:off x="6513001" y="5857648"/>
            <a:ext cx="1731115" cy="276999"/>
          </a:xfrm>
          <a:prstGeom prst="rect">
            <a:avLst/>
          </a:prstGeom>
          <a:noFill/>
        </p:spPr>
        <p:txBody>
          <a:bodyPr wrap="none" rtlCol="0">
            <a:spAutoFit/>
          </a:bodyPr>
          <a:lstStyle/>
          <a:p>
            <a:r>
              <a:rPr lang="en-US" sz="1200" dirty="0" smtClean="0"/>
              <a:t>Source: Scooter, </a:t>
            </a:r>
            <a:r>
              <a:rPr lang="en-US" sz="1200" dirty="0" err="1" smtClean="0"/>
              <a:t>Flickr</a:t>
            </a:r>
            <a:endParaRPr lang="en-US" sz="1200"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extBox 6"/>
          <p:cNvSpPr txBox="1">
            <a:spLocks noChangeArrowheads="1"/>
          </p:cNvSpPr>
          <p:nvPr/>
        </p:nvSpPr>
        <p:spPr bwMode="auto">
          <a:xfrm>
            <a:off x="650875" y="450850"/>
            <a:ext cx="8686800" cy="646113"/>
          </a:xfrm>
          <a:prstGeom prst="rect">
            <a:avLst/>
          </a:prstGeom>
          <a:noFill/>
          <a:ln w="9525">
            <a:noFill/>
            <a:miter lim="800000"/>
            <a:headEnd/>
            <a:tailEnd/>
          </a:ln>
        </p:spPr>
        <p:txBody>
          <a:bodyPr>
            <a:spAutoFit/>
          </a:bodyPr>
          <a:lstStyle/>
          <a:p>
            <a:r>
              <a:rPr lang="en-US" sz="3600" b="1" dirty="0" smtClean="0">
                <a:solidFill>
                  <a:srgbClr val="0070C0"/>
                </a:solidFill>
              </a:rPr>
              <a:t>Older </a:t>
            </a:r>
            <a:r>
              <a:rPr lang="en-US" sz="3600" b="1" dirty="0">
                <a:solidFill>
                  <a:srgbClr val="0070C0"/>
                </a:solidFill>
              </a:rPr>
              <a:t>Buildings: Adaptability</a:t>
            </a:r>
          </a:p>
        </p:txBody>
      </p:sp>
      <p:pic>
        <p:nvPicPr>
          <p:cNvPr id="14339" name="Picture 3" descr="Picture 047.jpg"/>
          <p:cNvPicPr>
            <a:picLocks noChangeAspect="1"/>
          </p:cNvPicPr>
          <p:nvPr/>
        </p:nvPicPr>
        <p:blipFill>
          <a:blip r:embed="rId3" cstate="print"/>
          <a:srcRect/>
          <a:stretch>
            <a:fillRect/>
          </a:stretch>
        </p:blipFill>
        <p:spPr bwMode="auto">
          <a:xfrm>
            <a:off x="4994275" y="1406525"/>
            <a:ext cx="2743200" cy="3657600"/>
          </a:xfrm>
          <a:prstGeom prst="rect">
            <a:avLst/>
          </a:prstGeom>
          <a:noFill/>
          <a:ln w="9525">
            <a:noFill/>
            <a:miter lim="800000"/>
            <a:headEnd/>
            <a:tailEnd/>
          </a:ln>
        </p:spPr>
      </p:pic>
      <p:pic>
        <p:nvPicPr>
          <p:cNvPr id="14340" name="Picture 4" descr="Picture 051.jpg"/>
          <p:cNvPicPr>
            <a:picLocks noChangeAspect="1"/>
          </p:cNvPicPr>
          <p:nvPr/>
        </p:nvPicPr>
        <p:blipFill>
          <a:blip r:embed="rId4" cstate="print"/>
          <a:srcRect/>
          <a:stretch>
            <a:fillRect/>
          </a:stretch>
        </p:blipFill>
        <p:spPr bwMode="auto">
          <a:xfrm>
            <a:off x="838200" y="1096963"/>
            <a:ext cx="3573463" cy="4765675"/>
          </a:xfrm>
          <a:prstGeom prst="rect">
            <a:avLst/>
          </a:prstGeom>
          <a:noFill/>
          <a:ln w="9525">
            <a:noFill/>
            <a:miter lim="800000"/>
            <a:headEnd/>
            <a:tailEnd/>
          </a:ln>
        </p:spPr>
      </p:pic>
      <p:sp>
        <p:nvSpPr>
          <p:cNvPr id="64517" name="TextBox 5"/>
          <p:cNvSpPr txBox="1">
            <a:spLocks noChangeArrowheads="1"/>
          </p:cNvSpPr>
          <p:nvPr/>
        </p:nvSpPr>
        <p:spPr bwMode="auto">
          <a:xfrm>
            <a:off x="4791075" y="5240338"/>
            <a:ext cx="3363913" cy="306387"/>
          </a:xfrm>
          <a:prstGeom prst="rect">
            <a:avLst/>
          </a:prstGeom>
          <a:noFill/>
          <a:ln w="9525">
            <a:noFill/>
            <a:miter lim="800000"/>
            <a:headEnd/>
            <a:tailEnd/>
          </a:ln>
        </p:spPr>
        <p:txBody>
          <a:bodyPr wrap="none">
            <a:spAutoFit/>
          </a:bodyPr>
          <a:lstStyle/>
          <a:p>
            <a:pPr>
              <a:defRPr/>
            </a:pPr>
            <a:r>
              <a:rPr lang="en-US" sz="1400" dirty="0">
                <a:solidFill>
                  <a:schemeClr val="bg1">
                    <a:lumMod val="50000"/>
                  </a:schemeClr>
                </a:solidFill>
                <a:latin typeface="+mj-lt"/>
              </a:rPr>
              <a:t>Union Row Apartments, Washington DC</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4"/>
          <p:cNvSpPr>
            <a:spLocks noChangeArrowheads="1"/>
          </p:cNvSpPr>
          <p:nvPr/>
        </p:nvSpPr>
        <p:spPr bwMode="auto">
          <a:xfrm>
            <a:off x="228600" y="1219200"/>
            <a:ext cx="7772400" cy="1981200"/>
          </a:xfrm>
          <a:prstGeom prst="rect">
            <a:avLst/>
          </a:prstGeom>
          <a:noFill/>
          <a:ln w="9525">
            <a:noFill/>
            <a:miter lim="800000"/>
            <a:headEnd/>
            <a:tailEnd/>
          </a:ln>
        </p:spPr>
        <p:txBody>
          <a:bodyPr/>
          <a:lstStyle/>
          <a:p>
            <a:pPr marL="342900" indent="-342900" defTabSz="914400" eaLnBrk="0" hangingPunct="0">
              <a:spcBef>
                <a:spcPts val="600"/>
              </a:spcBef>
              <a:spcAft>
                <a:spcPts val="600"/>
              </a:spcAft>
              <a:buFontTx/>
              <a:buChar char="•"/>
              <a:defRPr/>
            </a:pPr>
            <a:endParaRPr lang="en-US" sz="2400" dirty="0">
              <a:solidFill>
                <a:schemeClr val="bg1">
                  <a:lumMod val="50000"/>
                </a:schemeClr>
              </a:solidFill>
              <a:latin typeface="Arial"/>
              <a:cs typeface="Arial"/>
            </a:endParaRPr>
          </a:p>
        </p:txBody>
      </p:sp>
      <p:sp>
        <p:nvSpPr>
          <p:cNvPr id="1028" name="Text Box 7"/>
          <p:cNvSpPr txBox="1">
            <a:spLocks noChangeArrowheads="1"/>
          </p:cNvSpPr>
          <p:nvPr/>
        </p:nvSpPr>
        <p:spPr bwMode="auto">
          <a:xfrm>
            <a:off x="6096000" y="1982788"/>
            <a:ext cx="2971800" cy="457200"/>
          </a:xfrm>
          <a:prstGeom prst="rect">
            <a:avLst/>
          </a:prstGeom>
          <a:noFill/>
          <a:ln w="9525">
            <a:noFill/>
            <a:miter lim="800000"/>
            <a:headEnd/>
            <a:tailEnd/>
          </a:ln>
        </p:spPr>
        <p:txBody>
          <a:bodyPr>
            <a:spAutoFit/>
          </a:bodyPr>
          <a:lstStyle/>
          <a:p>
            <a:pPr defTabSz="914400" eaLnBrk="0" hangingPunct="0">
              <a:spcBef>
                <a:spcPct val="50000"/>
              </a:spcBef>
              <a:defRPr/>
            </a:pPr>
            <a:r>
              <a:rPr lang="en-US" sz="2400" dirty="0">
                <a:solidFill>
                  <a:schemeClr val="bg1">
                    <a:lumMod val="50000"/>
                  </a:schemeClr>
                </a:solidFill>
                <a:latin typeface="Arial"/>
                <a:cs typeface="Arial"/>
              </a:rPr>
              <a:t>27% Demolished         </a:t>
            </a:r>
          </a:p>
        </p:txBody>
      </p:sp>
      <p:sp>
        <p:nvSpPr>
          <p:cNvPr id="1029" name="Text Box 8"/>
          <p:cNvSpPr txBox="1">
            <a:spLocks noChangeArrowheads="1"/>
          </p:cNvSpPr>
          <p:nvPr/>
        </p:nvSpPr>
        <p:spPr bwMode="auto">
          <a:xfrm>
            <a:off x="5867400" y="5791200"/>
            <a:ext cx="2971800" cy="276225"/>
          </a:xfrm>
          <a:prstGeom prst="rect">
            <a:avLst/>
          </a:prstGeom>
          <a:noFill/>
          <a:ln w="9525">
            <a:noFill/>
            <a:miter lim="800000"/>
            <a:headEnd/>
            <a:tailEnd/>
          </a:ln>
        </p:spPr>
        <p:txBody>
          <a:bodyPr>
            <a:spAutoFit/>
          </a:bodyPr>
          <a:lstStyle/>
          <a:p>
            <a:pPr algn="r" defTabSz="914400" eaLnBrk="0" hangingPunct="0"/>
            <a:r>
              <a:rPr lang="en-US" sz="1200">
                <a:solidFill>
                  <a:srgbClr val="7F7F7F"/>
                </a:solidFill>
                <a:cs typeface="Arial" pitchFamily="34" charset="0"/>
              </a:rPr>
              <a:t>Source: Brookings Institution	 </a:t>
            </a:r>
          </a:p>
        </p:txBody>
      </p:sp>
      <p:sp>
        <p:nvSpPr>
          <p:cNvPr id="1032" name="Text Box 7"/>
          <p:cNvSpPr txBox="1">
            <a:spLocks noChangeArrowheads="1"/>
          </p:cNvSpPr>
          <p:nvPr/>
        </p:nvSpPr>
        <p:spPr bwMode="auto">
          <a:xfrm>
            <a:off x="6096000" y="3581400"/>
            <a:ext cx="3590925" cy="457200"/>
          </a:xfrm>
          <a:prstGeom prst="rect">
            <a:avLst/>
          </a:prstGeom>
          <a:noFill/>
          <a:ln w="9525">
            <a:noFill/>
            <a:miter lim="800000"/>
            <a:headEnd/>
            <a:tailEnd/>
          </a:ln>
        </p:spPr>
        <p:txBody>
          <a:bodyPr>
            <a:spAutoFit/>
          </a:bodyPr>
          <a:lstStyle/>
          <a:p>
            <a:pPr defTabSz="914400" eaLnBrk="0" hangingPunct="0">
              <a:spcBef>
                <a:spcPct val="50000"/>
              </a:spcBef>
              <a:defRPr/>
            </a:pPr>
            <a:r>
              <a:rPr lang="en-US" sz="2400" dirty="0">
                <a:solidFill>
                  <a:schemeClr val="bg1">
                    <a:lumMod val="50000"/>
                  </a:schemeClr>
                </a:solidFill>
                <a:latin typeface="Arial"/>
                <a:cs typeface="Arial"/>
              </a:rPr>
              <a:t>73% Retained</a:t>
            </a:r>
          </a:p>
        </p:txBody>
      </p:sp>
      <p:sp>
        <p:nvSpPr>
          <p:cNvPr id="11" name="TextBox 10"/>
          <p:cNvSpPr txBox="1"/>
          <p:nvPr/>
        </p:nvSpPr>
        <p:spPr>
          <a:xfrm>
            <a:off x="228600" y="304800"/>
            <a:ext cx="6237288" cy="1016000"/>
          </a:xfrm>
          <a:prstGeom prst="rect">
            <a:avLst/>
          </a:prstGeom>
          <a:noFill/>
        </p:spPr>
        <p:txBody>
          <a:bodyPr wrap="none">
            <a:spAutoFit/>
          </a:bodyPr>
          <a:lstStyle/>
          <a:p>
            <a:pPr defTabSz="914400">
              <a:defRPr/>
            </a:pPr>
            <a:r>
              <a:rPr lang="en-US" sz="3600" b="1" dirty="0">
                <a:solidFill>
                  <a:srgbClr val="0070C0"/>
                </a:solidFill>
                <a:latin typeface="Arial" charset="0"/>
                <a:ea typeface="ヒラギノ角ゴ Pro W3"/>
                <a:cs typeface="ヒラギノ角ゴ Pro W3"/>
              </a:rPr>
              <a:t>U.S. Demolition Projections</a:t>
            </a:r>
          </a:p>
          <a:p>
            <a:pPr defTabSz="914400">
              <a:defRPr/>
            </a:pPr>
            <a:r>
              <a:rPr lang="en-US" sz="2400" b="1" dirty="0">
                <a:solidFill>
                  <a:schemeClr val="bg1">
                    <a:lumMod val="50000"/>
                  </a:schemeClr>
                </a:solidFill>
                <a:latin typeface="Arial" charset="0"/>
                <a:ea typeface="ヒラギノ角ゴ Pro W3"/>
                <a:cs typeface="ヒラギノ角ゴ Pro W3"/>
              </a:rPr>
              <a:t>2005−2030</a:t>
            </a:r>
          </a:p>
        </p:txBody>
      </p:sp>
      <p:graphicFrame>
        <p:nvGraphicFramePr>
          <p:cNvPr id="1026" name="Chart 5"/>
          <p:cNvGraphicFramePr>
            <a:graphicFrameLocks/>
          </p:cNvGraphicFramePr>
          <p:nvPr/>
        </p:nvGraphicFramePr>
        <p:xfrm>
          <a:off x="609600" y="1549400"/>
          <a:ext cx="5486400" cy="4064000"/>
        </p:xfrm>
        <a:graphic>
          <a:graphicData uri="http://schemas.openxmlformats.org/presentationml/2006/ole">
            <p:oleObj spid="_x0000_s1029" name="Chart" r:id="rId4" imgW="5791702" imgH="4060288" progId="Excel.Sheet.8">
              <p:embed/>
            </p:oleObj>
          </a:graphicData>
        </a:graphic>
      </p:graphicFrame>
      <p:sp>
        <p:nvSpPr>
          <p:cNvPr id="8" name="Right Brace 7"/>
          <p:cNvSpPr/>
          <p:nvPr/>
        </p:nvSpPr>
        <p:spPr>
          <a:xfrm>
            <a:off x="5410200" y="1762125"/>
            <a:ext cx="304800" cy="914400"/>
          </a:xfrm>
          <a:prstGeom prst="rightBrac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defTabSz="914400">
              <a:defRPr/>
            </a:pPr>
            <a:endParaRPr lang="en-US" sz="2400" dirty="0"/>
          </a:p>
        </p:txBody>
      </p:sp>
      <p:sp>
        <p:nvSpPr>
          <p:cNvPr id="18" name="Right Brace 17"/>
          <p:cNvSpPr/>
          <p:nvPr/>
        </p:nvSpPr>
        <p:spPr>
          <a:xfrm>
            <a:off x="5410200" y="2743200"/>
            <a:ext cx="304800" cy="2362200"/>
          </a:xfrm>
          <a:prstGeom prst="rightBrace">
            <a:avLst/>
          </a:prstGeom>
          <a:ln>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txBody>
          <a:bodyPr anchor="ctr"/>
          <a:lstStyle/>
          <a:p>
            <a:pPr algn="ctr" defTabSz="914400">
              <a:defRPr/>
            </a:pPr>
            <a:endParaRPr lang="en-US" sz="2400"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p:cNvSpPr>
          <p:nvPr>
            <p:ph type="title" idx="4294967295"/>
          </p:nvPr>
        </p:nvSpPr>
        <p:spPr bwMode="auto">
          <a:xfrm>
            <a:off x="188913" y="471488"/>
            <a:ext cx="7764462" cy="529953"/>
          </a:xfrm>
        </p:spPr>
        <p:txBody>
          <a:bodyPr wrap="square" numCol="1" anchorCtr="0" compatLnSpc="1">
            <a:prstTxWarp prst="textNoShape">
              <a:avLst/>
            </a:prstTxWarp>
          </a:bodyPr>
          <a:lstStyle/>
          <a:p>
            <a:pPr eaLnBrk="1" fontAlgn="auto" hangingPunct="1">
              <a:lnSpc>
                <a:spcPts val="3720"/>
              </a:lnSpc>
              <a:spcAft>
                <a:spcPts val="0"/>
              </a:spcAft>
              <a:defRPr/>
            </a:pPr>
            <a:r>
              <a:rPr lang="en-US" sz="2800" dirty="0" smtClean="0">
                <a:solidFill>
                  <a:srgbClr val="0070C0"/>
                </a:solidFill>
                <a:latin typeface="Arial" charset="0"/>
                <a:ea typeface="ヒラギノ角ゴ Pro W3"/>
                <a:cs typeface="ヒラギノ角ゴ Pro W3"/>
              </a:rPr>
              <a:t>Chicago Demolitions</a:t>
            </a:r>
          </a:p>
        </p:txBody>
      </p:sp>
      <p:pic>
        <p:nvPicPr>
          <p:cNvPr id="9219" name="Picture 4"/>
          <p:cNvPicPr>
            <a:picLocks noChangeAspect="1" noChangeArrowheads="1"/>
          </p:cNvPicPr>
          <p:nvPr/>
        </p:nvPicPr>
        <p:blipFill>
          <a:blip r:embed="rId3" cstate="print"/>
          <a:srcRect/>
          <a:stretch>
            <a:fillRect/>
          </a:stretch>
        </p:blipFill>
        <p:spPr bwMode="auto">
          <a:xfrm>
            <a:off x="3712391" y="-81888"/>
            <a:ext cx="5470072" cy="7110248"/>
          </a:xfrm>
          <a:prstGeom prst="rect">
            <a:avLst/>
          </a:prstGeom>
          <a:noFill/>
          <a:ln w="9525">
            <a:noFill/>
            <a:miter lim="800000"/>
            <a:headEnd/>
            <a:tailEnd/>
          </a:ln>
        </p:spPr>
      </p:pic>
      <p:sp>
        <p:nvSpPr>
          <p:cNvPr id="4" name="TextBox 3"/>
          <p:cNvSpPr txBox="1"/>
          <p:nvPr/>
        </p:nvSpPr>
        <p:spPr>
          <a:xfrm>
            <a:off x="157381" y="740980"/>
            <a:ext cx="3523478" cy="4801314"/>
          </a:xfrm>
          <a:prstGeom prst="rect">
            <a:avLst/>
          </a:prstGeom>
          <a:noFill/>
        </p:spPr>
        <p:txBody>
          <a:bodyPr wrap="square">
            <a:spAutoFit/>
          </a:bodyPr>
          <a:lstStyle/>
          <a:p>
            <a:pPr algn="ctr">
              <a:defRPr/>
            </a:pPr>
            <a:endParaRPr lang="en-US" b="1" dirty="0" smtClean="0">
              <a:solidFill>
                <a:schemeClr val="bg1">
                  <a:lumMod val="50000"/>
                </a:schemeClr>
              </a:solidFill>
            </a:endParaRPr>
          </a:p>
          <a:p>
            <a:pPr algn="ctr">
              <a:defRPr/>
            </a:pPr>
            <a:r>
              <a:rPr lang="en-US" b="1" dirty="0" smtClean="0">
                <a:solidFill>
                  <a:schemeClr val="bg1">
                    <a:lumMod val="50000"/>
                  </a:schemeClr>
                </a:solidFill>
              </a:rPr>
              <a:t>Area Demolished 2004-2012:</a:t>
            </a:r>
            <a:endParaRPr lang="en-US" b="1" dirty="0">
              <a:solidFill>
                <a:schemeClr val="bg1">
                  <a:lumMod val="50000"/>
                </a:schemeClr>
              </a:solidFill>
            </a:endParaRPr>
          </a:p>
          <a:p>
            <a:pPr>
              <a:defRPr/>
            </a:pPr>
            <a:endParaRPr lang="en-US" b="1" dirty="0">
              <a:solidFill>
                <a:schemeClr val="bg1">
                  <a:lumMod val="50000"/>
                </a:schemeClr>
              </a:solidFill>
            </a:endParaRPr>
          </a:p>
          <a:p>
            <a:pPr marL="284163" indent="-284163">
              <a:buFont typeface="Arial" pitchFamily="34" charset="0"/>
              <a:buChar char="•"/>
              <a:defRPr/>
            </a:pPr>
            <a:r>
              <a:rPr lang="en-US" dirty="0" smtClean="0">
                <a:solidFill>
                  <a:schemeClr val="bg1">
                    <a:lumMod val="50000"/>
                  </a:schemeClr>
                </a:solidFill>
              </a:rPr>
              <a:t>35 Million Sq Feet /</a:t>
            </a:r>
          </a:p>
          <a:p>
            <a:pPr>
              <a:defRPr/>
            </a:pPr>
            <a:r>
              <a:rPr lang="en-US" dirty="0" smtClean="0">
                <a:solidFill>
                  <a:schemeClr val="bg1">
                    <a:lumMod val="50000"/>
                  </a:schemeClr>
                </a:solidFill>
              </a:rPr>
              <a:t>       -- 3.4 Million Sq Meters</a:t>
            </a:r>
            <a:endParaRPr lang="en-US" sz="600" dirty="0" smtClean="0">
              <a:solidFill>
                <a:schemeClr val="bg1">
                  <a:lumMod val="50000"/>
                </a:schemeClr>
              </a:solidFill>
            </a:endParaRPr>
          </a:p>
          <a:p>
            <a:pPr>
              <a:defRPr/>
            </a:pPr>
            <a:endParaRPr lang="en-US" dirty="0">
              <a:solidFill>
                <a:schemeClr val="bg1">
                  <a:lumMod val="50000"/>
                </a:schemeClr>
              </a:solidFill>
            </a:endParaRPr>
          </a:p>
          <a:p>
            <a:pPr marL="284163" indent="-284163">
              <a:buFont typeface="Arial" pitchFamily="34" charset="0"/>
              <a:buChar char="•"/>
              <a:defRPr/>
            </a:pPr>
            <a:r>
              <a:rPr lang="en-US" dirty="0" smtClean="0">
                <a:solidFill>
                  <a:schemeClr val="bg1">
                    <a:lumMod val="50000"/>
                  </a:schemeClr>
                </a:solidFill>
              </a:rPr>
              <a:t>Approx  1.8 Sq </a:t>
            </a:r>
            <a:r>
              <a:rPr lang="en-US" dirty="0">
                <a:solidFill>
                  <a:schemeClr val="bg1">
                    <a:lumMod val="50000"/>
                  </a:schemeClr>
                </a:solidFill>
              </a:rPr>
              <a:t>Miles </a:t>
            </a:r>
            <a:r>
              <a:rPr lang="en-US" dirty="0" smtClean="0">
                <a:solidFill>
                  <a:schemeClr val="bg1">
                    <a:lumMod val="50000"/>
                  </a:schemeClr>
                </a:solidFill>
              </a:rPr>
              <a:t>  </a:t>
            </a:r>
          </a:p>
          <a:p>
            <a:pPr marL="346075" indent="-346075">
              <a:defRPr/>
            </a:pPr>
            <a:r>
              <a:rPr lang="en-US" dirty="0" smtClean="0">
                <a:solidFill>
                  <a:schemeClr val="bg1">
                    <a:lumMod val="50000"/>
                  </a:schemeClr>
                </a:solidFill>
              </a:rPr>
              <a:t>     		--  3 </a:t>
            </a:r>
            <a:r>
              <a:rPr lang="en-US" dirty="0">
                <a:solidFill>
                  <a:schemeClr val="bg1">
                    <a:lumMod val="50000"/>
                  </a:schemeClr>
                </a:solidFill>
              </a:rPr>
              <a:t>Sq </a:t>
            </a:r>
            <a:r>
              <a:rPr lang="en-US" dirty="0" smtClean="0">
                <a:solidFill>
                  <a:schemeClr val="bg1">
                    <a:lumMod val="50000"/>
                  </a:schemeClr>
                </a:solidFill>
              </a:rPr>
              <a:t>Kilometers</a:t>
            </a:r>
          </a:p>
          <a:p>
            <a:pPr marL="346075" indent="-346075">
              <a:defRPr/>
            </a:pPr>
            <a:endParaRPr lang="en-US" dirty="0" smtClean="0">
              <a:solidFill>
                <a:schemeClr val="bg1">
                  <a:lumMod val="50000"/>
                </a:schemeClr>
              </a:solidFill>
            </a:endParaRPr>
          </a:p>
          <a:p>
            <a:pPr marL="346075" indent="-346075">
              <a:buFont typeface="Arial" pitchFamily="34" charset="0"/>
              <a:buChar char="•"/>
              <a:defRPr/>
            </a:pPr>
            <a:r>
              <a:rPr lang="en-US" dirty="0" smtClean="0">
                <a:solidFill>
                  <a:schemeClr val="bg1">
                    <a:lumMod val="50000"/>
                  </a:schemeClr>
                </a:solidFill>
              </a:rPr>
              <a:t> 530 Average </a:t>
            </a:r>
            <a:r>
              <a:rPr lang="en-US" dirty="0">
                <a:solidFill>
                  <a:schemeClr val="bg1">
                    <a:lumMod val="50000"/>
                  </a:schemeClr>
                </a:solidFill>
              </a:rPr>
              <a:t>City </a:t>
            </a:r>
            <a:r>
              <a:rPr lang="en-US" dirty="0" smtClean="0">
                <a:solidFill>
                  <a:schemeClr val="bg1">
                    <a:lumMod val="50000"/>
                  </a:schemeClr>
                </a:solidFill>
              </a:rPr>
              <a:t>Blocks</a:t>
            </a:r>
          </a:p>
          <a:p>
            <a:pPr>
              <a:buFont typeface="Arial" pitchFamily="34" charset="0"/>
              <a:buChar char="•"/>
              <a:defRPr/>
            </a:pPr>
            <a:endParaRPr lang="en-US" dirty="0" smtClean="0">
              <a:solidFill>
                <a:schemeClr val="bg1">
                  <a:lumMod val="50000"/>
                </a:schemeClr>
              </a:solidFill>
            </a:endParaRPr>
          </a:p>
          <a:p>
            <a:pPr>
              <a:buFont typeface="Arial" pitchFamily="34" charset="0"/>
              <a:buChar char="•"/>
              <a:defRPr/>
            </a:pPr>
            <a:r>
              <a:rPr lang="en-US" dirty="0" smtClean="0">
                <a:solidFill>
                  <a:schemeClr val="bg1">
                    <a:lumMod val="50000"/>
                  </a:schemeClr>
                </a:solidFill>
              </a:rPr>
              <a:t>     2,353,000 Tons of Debris </a:t>
            </a:r>
          </a:p>
          <a:p>
            <a:pPr>
              <a:defRPr/>
            </a:pPr>
            <a:r>
              <a:rPr lang="en-US" dirty="0">
                <a:solidFill>
                  <a:schemeClr val="bg1">
                    <a:lumMod val="50000"/>
                  </a:schemeClr>
                </a:solidFill>
              </a:rPr>
              <a:t/>
            </a:r>
            <a:br>
              <a:rPr lang="en-US" dirty="0">
                <a:solidFill>
                  <a:schemeClr val="bg1">
                    <a:lumMod val="50000"/>
                  </a:schemeClr>
                </a:solidFill>
              </a:rPr>
            </a:br>
            <a:endParaRPr lang="en-US" dirty="0">
              <a:solidFill>
                <a:schemeClr val="bg1">
                  <a:lumMod val="50000"/>
                </a:schemeClr>
              </a:solidFill>
            </a:endParaRPr>
          </a:p>
          <a:p>
            <a:pPr>
              <a:defRPr/>
            </a:pPr>
            <a:endParaRPr lang="en-US" dirty="0"/>
          </a:p>
          <a:p>
            <a:pPr>
              <a:defRPr/>
            </a:pPr>
            <a:endParaRPr lang="en-US" dirty="0"/>
          </a:p>
          <a:p>
            <a:pPr>
              <a:defRPr/>
            </a:pPr>
            <a:endParaRPr lang="en-US" dirty="0"/>
          </a:p>
        </p:txBody>
      </p:sp>
      <p:sp>
        <p:nvSpPr>
          <p:cNvPr id="7" name="Content Placeholder 2"/>
          <p:cNvSpPr txBox="1">
            <a:spLocks/>
          </p:cNvSpPr>
          <p:nvPr/>
        </p:nvSpPr>
        <p:spPr>
          <a:xfrm>
            <a:off x="3791221" y="6153975"/>
            <a:ext cx="3367088" cy="406400"/>
          </a:xfrm>
          <a:prstGeom prst="rect">
            <a:avLst/>
          </a:prstGeom>
        </p:spPr>
        <p:txBody>
          <a:bodyPr vert="horz" lIns="0" tIns="45720" rIns="91440" bIns="45720" rtlCol="0">
            <a:noAutofit/>
          </a:bodyPr>
          <a:lstStyle/>
          <a:p>
            <a:pPr marL="182880" marR="0" lvl="0" indent="-182880" algn="l" defTabSz="457200" rtl="0" eaLnBrk="1" fontAlgn="auto" latinLnBrk="0" hangingPunct="1">
              <a:lnSpc>
                <a:spcPct val="100000"/>
              </a:lnSpc>
              <a:spcBef>
                <a:spcPts val="0"/>
              </a:spcBef>
              <a:spcAft>
                <a:spcPts val="0"/>
              </a:spcAft>
              <a:buClr>
                <a:schemeClr val="accent1"/>
              </a:buClr>
              <a:buSzTx/>
              <a:buFont typeface="Arial"/>
              <a:buNone/>
              <a:tabLst/>
              <a:defRPr/>
            </a:pPr>
            <a:r>
              <a:rPr kumimoji="0" lang="en-US" sz="1200" b="0" i="0" u="none" strike="noStrike" kern="1200" cap="none" spc="-50" normalizeH="0" baseline="0" noProof="0" dirty="0" smtClean="0">
                <a:ln>
                  <a:noFill/>
                </a:ln>
                <a:solidFill>
                  <a:schemeClr val="bg1">
                    <a:lumMod val="50000"/>
                  </a:schemeClr>
                </a:solidFill>
                <a:effectLst/>
                <a:uLnTx/>
                <a:uFillTx/>
                <a:latin typeface="+mn-lt"/>
                <a:ea typeface="+mn-ea"/>
                <a:cs typeface="Times New Roman (Body)"/>
              </a:rPr>
              <a:t>Source: Preservation</a:t>
            </a:r>
            <a:r>
              <a:rPr kumimoji="0" lang="en-US" sz="1200" b="0" i="0" u="none" strike="noStrike" kern="1200" cap="none" spc="-50" normalizeH="0" noProof="0" dirty="0" smtClean="0">
                <a:ln>
                  <a:noFill/>
                </a:ln>
                <a:solidFill>
                  <a:schemeClr val="bg1">
                    <a:lumMod val="50000"/>
                  </a:schemeClr>
                </a:solidFill>
                <a:effectLst/>
                <a:uLnTx/>
                <a:uFillTx/>
                <a:latin typeface="+mn-lt"/>
                <a:ea typeface="+mn-ea"/>
                <a:cs typeface="Times New Roman (Body)"/>
              </a:rPr>
              <a:t> Green Lab</a:t>
            </a:r>
            <a:endParaRPr kumimoji="0" lang="en-US" sz="1200" b="0" i="0" u="none" strike="noStrike" kern="1200" cap="none" spc="-50" normalizeH="0" baseline="0" noProof="0" dirty="0">
              <a:ln>
                <a:noFill/>
              </a:ln>
              <a:solidFill>
                <a:schemeClr val="bg1">
                  <a:lumMod val="50000"/>
                </a:schemeClr>
              </a:solidFill>
              <a:effectLst/>
              <a:uLnTx/>
              <a:uFillTx/>
              <a:latin typeface="+mn-lt"/>
              <a:ea typeface="+mn-ea"/>
              <a:cs typeface="Times New Roman (Body)"/>
            </a:endParaRPr>
          </a:p>
        </p:txBody>
      </p:sp>
      <p:pic>
        <p:nvPicPr>
          <p:cNvPr id="10" name="Picture 4" descr="http://0.tqn.com/d/geography/1/0/A/H/usa2.jpg"/>
          <p:cNvPicPr>
            <a:picLocks noChangeAspect="1" noChangeArrowheads="1"/>
          </p:cNvPicPr>
          <p:nvPr/>
        </p:nvPicPr>
        <p:blipFill>
          <a:blip r:embed="rId4"/>
          <a:srcRect/>
          <a:stretch>
            <a:fillRect/>
          </a:stretch>
        </p:blipFill>
        <p:spPr bwMode="auto">
          <a:xfrm>
            <a:off x="752328" y="4223679"/>
            <a:ext cx="2007092" cy="1616734"/>
          </a:xfrm>
          <a:prstGeom prst="rect">
            <a:avLst/>
          </a:prstGeom>
          <a:noFill/>
        </p:spPr>
      </p:pic>
      <p:sp>
        <p:nvSpPr>
          <p:cNvPr id="11" name="5-Point Star 10"/>
          <p:cNvSpPr/>
          <p:nvPr/>
        </p:nvSpPr>
        <p:spPr>
          <a:xfrm>
            <a:off x="2153567" y="4666594"/>
            <a:ext cx="182880" cy="182880"/>
          </a:xfrm>
          <a:prstGeom prst="star5">
            <a:avLst/>
          </a:prstGeom>
          <a:solidFill>
            <a:srgbClr val="FF0000"/>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2" name="TextBox 11"/>
          <p:cNvSpPr txBox="1"/>
          <p:nvPr/>
        </p:nvSpPr>
        <p:spPr>
          <a:xfrm>
            <a:off x="752328" y="5749059"/>
            <a:ext cx="1800493" cy="369332"/>
          </a:xfrm>
          <a:prstGeom prst="rect">
            <a:avLst/>
          </a:prstGeom>
          <a:noFill/>
        </p:spPr>
        <p:txBody>
          <a:bodyPr wrap="none" rtlCol="0">
            <a:spAutoFit/>
          </a:bodyPr>
          <a:lstStyle/>
          <a:p>
            <a:r>
              <a:rPr lang="en-US" dirty="0" smtClean="0">
                <a:solidFill>
                  <a:schemeClr val="bg1">
                    <a:lumMod val="50000"/>
                  </a:schemeClr>
                </a:solidFill>
              </a:rPr>
              <a:t>Chicago, Illinois</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3"/>
          <p:cNvSpPr>
            <a:spLocks noGrp="1" noChangeArrowheads="1"/>
          </p:cNvSpPr>
          <p:nvPr>
            <p:ph type="body" sz="half" idx="1"/>
          </p:nvPr>
        </p:nvSpPr>
        <p:spPr>
          <a:xfrm>
            <a:off x="457200" y="1907628"/>
            <a:ext cx="8382000" cy="4525963"/>
          </a:xfrm>
        </p:spPr>
        <p:txBody>
          <a:bodyPr/>
          <a:lstStyle/>
          <a:p>
            <a:pPr eaLnBrk="1" hangingPunct="1"/>
            <a:r>
              <a:rPr lang="en-US" sz="3000" b="1" dirty="0" smtClean="0"/>
              <a:t>Architects –prefer blank canvas</a:t>
            </a:r>
          </a:p>
          <a:p>
            <a:pPr eaLnBrk="1" hangingPunct="1"/>
            <a:endParaRPr lang="en-US" sz="3000" b="1" dirty="0" smtClean="0"/>
          </a:p>
          <a:p>
            <a:pPr eaLnBrk="1" hangingPunct="1"/>
            <a:r>
              <a:rPr lang="en-US" sz="3000" b="1" dirty="0" smtClean="0"/>
              <a:t>Industry/economy aligned behind new construction</a:t>
            </a:r>
          </a:p>
          <a:p>
            <a:pPr eaLnBrk="1" hangingPunct="1"/>
            <a:endParaRPr lang="en-US" sz="3000" b="1" dirty="0" smtClean="0"/>
          </a:p>
          <a:p>
            <a:pPr eaLnBrk="1" hangingPunct="1"/>
            <a:r>
              <a:rPr lang="en-US" sz="3000" b="1" dirty="0" smtClean="0"/>
              <a:t>Economics of reuse       </a:t>
            </a:r>
          </a:p>
          <a:p>
            <a:pPr eaLnBrk="1" hangingPunct="1"/>
            <a:endParaRPr lang="en-US" sz="3000" b="1" dirty="0" smtClean="0"/>
          </a:p>
          <a:p>
            <a:pPr eaLnBrk="1" hangingPunct="1"/>
            <a:r>
              <a:rPr lang="en-US" sz="3000" b="1" dirty="0" smtClean="0"/>
              <a:t>Green Builders?  Environmentalists? </a:t>
            </a:r>
          </a:p>
          <a:p>
            <a:pPr eaLnBrk="1" hangingPunct="1"/>
            <a:endParaRPr lang="en-US" dirty="0" smtClean="0"/>
          </a:p>
          <a:p>
            <a:pPr eaLnBrk="1" hangingPunct="1"/>
            <a:endParaRPr lang="en-US" dirty="0" smtClean="0"/>
          </a:p>
          <a:p>
            <a:pPr eaLnBrk="1" hangingPunct="1"/>
            <a:endParaRPr lang="en-US" dirty="0" smtClean="0"/>
          </a:p>
          <a:p>
            <a:pPr eaLnBrk="1" hangingPunct="1">
              <a:buFontTx/>
              <a:buNone/>
            </a:pPr>
            <a:endParaRPr lang="en-US" dirty="0" smtClean="0"/>
          </a:p>
        </p:txBody>
      </p:sp>
      <p:sp>
        <p:nvSpPr>
          <p:cNvPr id="39940" name="Text Box 8"/>
          <p:cNvSpPr txBox="1">
            <a:spLocks noChangeArrowheads="1"/>
          </p:cNvSpPr>
          <p:nvPr/>
        </p:nvSpPr>
        <p:spPr bwMode="auto">
          <a:xfrm>
            <a:off x="304800" y="471488"/>
            <a:ext cx="7239000" cy="646331"/>
          </a:xfrm>
          <a:prstGeom prst="rect">
            <a:avLst/>
          </a:prstGeom>
          <a:noFill/>
          <a:ln w="9525">
            <a:noFill/>
            <a:miter lim="800000"/>
            <a:headEnd/>
            <a:tailEnd/>
          </a:ln>
        </p:spPr>
        <p:txBody>
          <a:bodyPr wrap="square">
            <a:spAutoFit/>
          </a:bodyPr>
          <a:lstStyle/>
          <a:p>
            <a:r>
              <a:rPr lang="en-US" sz="3600" b="1" dirty="0" smtClean="0">
                <a:solidFill>
                  <a:srgbClr val="0070C0"/>
                </a:solidFill>
                <a:latin typeface="Arial" charset="0"/>
              </a:rPr>
              <a:t>The Challenges to Reuse</a:t>
            </a:r>
            <a:endParaRPr lang="en-US" sz="3600" b="1" dirty="0">
              <a:solidFill>
                <a:srgbClr val="0070C0"/>
              </a:solidFill>
              <a:latin typeface="Arial" charset="0"/>
            </a:endParaRPr>
          </a:p>
        </p:txBody>
      </p:sp>
      <p:pic>
        <p:nvPicPr>
          <p:cNvPr id="232450" name="Picture 2"/>
          <p:cNvPicPr>
            <a:picLocks noChangeAspect="1" noChangeArrowheads="1"/>
          </p:cNvPicPr>
          <p:nvPr/>
        </p:nvPicPr>
        <p:blipFill>
          <a:blip r:embed="rId3" cstate="print"/>
          <a:srcRect/>
          <a:stretch>
            <a:fillRect/>
          </a:stretch>
        </p:blipFill>
        <p:spPr bwMode="auto">
          <a:xfrm>
            <a:off x="6705600" y="1676400"/>
            <a:ext cx="1792112" cy="1029511"/>
          </a:xfrm>
          <a:prstGeom prst="rect">
            <a:avLst/>
          </a:prstGeom>
          <a:noFill/>
          <a:ln w="9525">
            <a:noFill/>
            <a:miter lim="800000"/>
            <a:headEnd/>
            <a:tailEnd/>
          </a:ln>
        </p:spPr>
      </p:pic>
      <p:pic>
        <p:nvPicPr>
          <p:cNvPr id="7" name="Picture 6" descr="Un_dollar_us.jpg"/>
          <p:cNvPicPr>
            <a:picLocks noChangeAspect="1"/>
          </p:cNvPicPr>
          <p:nvPr/>
        </p:nvPicPr>
        <p:blipFill>
          <a:blip r:embed="rId4" cstate="print"/>
          <a:stretch>
            <a:fillRect/>
          </a:stretch>
        </p:blipFill>
        <p:spPr>
          <a:xfrm rot="10800000" flipV="1">
            <a:off x="5105399" y="3200400"/>
            <a:ext cx="1828800" cy="13716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40225" y="5603875"/>
            <a:ext cx="3367088" cy="406400"/>
          </a:xfrm>
        </p:spPr>
        <p:txBody>
          <a:bodyPr/>
          <a:lstStyle/>
          <a:p>
            <a:pPr marL="182880" indent="-182880" eaLnBrk="1" fontAlgn="auto" hangingPunct="1">
              <a:lnSpc>
                <a:spcPct val="100000"/>
              </a:lnSpc>
              <a:spcBef>
                <a:spcPts val="0"/>
              </a:spcBef>
              <a:spcAft>
                <a:spcPts val="0"/>
              </a:spcAft>
              <a:buFont typeface="Arial"/>
              <a:buNone/>
              <a:defRPr/>
            </a:pPr>
            <a:r>
              <a:rPr lang="en-US" sz="1200" dirty="0" smtClean="0">
                <a:solidFill>
                  <a:schemeClr val="bg1">
                    <a:lumMod val="50000"/>
                  </a:schemeClr>
                </a:solidFill>
                <a:latin typeface="+mn-lt"/>
                <a:ea typeface="+mn-ea"/>
              </a:rPr>
              <a:t>Source: U.S. Department of Energy, 2003</a:t>
            </a:r>
            <a:endParaRPr lang="en-US" sz="1200" dirty="0">
              <a:solidFill>
                <a:schemeClr val="bg1">
                  <a:lumMod val="50000"/>
                </a:schemeClr>
              </a:solidFill>
              <a:latin typeface="+mn-lt"/>
              <a:ea typeface="+mn-ea"/>
            </a:endParaRPr>
          </a:p>
        </p:txBody>
      </p:sp>
      <p:sp>
        <p:nvSpPr>
          <p:cNvPr id="5" name="Title 1"/>
          <p:cNvSpPr>
            <a:spLocks noGrp="1"/>
          </p:cNvSpPr>
          <p:nvPr>
            <p:ph type="title"/>
          </p:nvPr>
        </p:nvSpPr>
        <p:spPr>
          <a:xfrm>
            <a:off x="538163" y="503238"/>
            <a:ext cx="7764462" cy="576262"/>
          </a:xfrm>
        </p:spPr>
        <p:txBody>
          <a:bodyPr vert="horz" wrap="square" lIns="0" tIns="0" rIns="91440" bIns="91440" numCol="1" rtlCol="0" anchor="t" anchorCtr="0" compatLnSpc="1">
            <a:prstTxWarp prst="textNoShape">
              <a:avLst/>
            </a:prstTxWarp>
            <a:spAutoFit/>
          </a:bodyPr>
          <a:lstStyle/>
          <a:p>
            <a:pPr eaLnBrk="1" fontAlgn="auto" hangingPunct="1">
              <a:lnSpc>
                <a:spcPts val="3720"/>
              </a:lnSpc>
              <a:spcAft>
                <a:spcPts val="0"/>
              </a:spcAft>
              <a:defRPr/>
            </a:pPr>
            <a:r>
              <a:rPr lang="en-US" dirty="0" smtClean="0">
                <a:solidFill>
                  <a:srgbClr val="0070C0"/>
                </a:solidFill>
                <a:latin typeface="Arial" charset="0"/>
                <a:ea typeface="ヒラギノ角ゴ Pro W3"/>
                <a:cs typeface="ヒラギノ角ゴ Pro W3"/>
              </a:rPr>
              <a:t>Older Buildings and Energy</a:t>
            </a:r>
          </a:p>
        </p:txBody>
      </p:sp>
      <p:graphicFrame>
        <p:nvGraphicFramePr>
          <p:cNvPr id="6" name="Table 5"/>
          <p:cNvGraphicFramePr>
            <a:graphicFrameLocks noGrp="1"/>
          </p:cNvGraphicFramePr>
          <p:nvPr/>
        </p:nvGraphicFramePr>
        <p:xfrm>
          <a:off x="1785938" y="1262063"/>
          <a:ext cx="5355774" cy="4138225"/>
        </p:xfrm>
        <a:graphic>
          <a:graphicData uri="http://schemas.openxmlformats.org/drawingml/2006/table">
            <a:tbl>
              <a:tblPr firstRow="1" bandRow="1">
                <a:tableStyleId>{5C22544A-7EE6-4342-B048-85BDC9FD1C3A}</a:tableStyleId>
              </a:tblPr>
              <a:tblGrid>
                <a:gridCol w="2677887"/>
                <a:gridCol w="2677887"/>
              </a:tblGrid>
              <a:tr h="667657">
                <a:tc gridSpan="2">
                  <a:txBody>
                    <a:bodyPr/>
                    <a:lstStyle/>
                    <a:p>
                      <a:pPr>
                        <a:lnSpc>
                          <a:spcPct val="100000"/>
                        </a:lnSpc>
                        <a:spcBef>
                          <a:spcPts val="0"/>
                        </a:spcBef>
                        <a:spcAft>
                          <a:spcPts val="0"/>
                        </a:spcAft>
                        <a:buNone/>
                      </a:pPr>
                      <a:r>
                        <a:rPr lang="en-US" b="1" dirty="0" smtClean="0"/>
                        <a:t>Average annual energy consumption Btu/sq. ft</a:t>
                      </a:r>
                    </a:p>
                    <a:p>
                      <a:pPr>
                        <a:lnSpc>
                          <a:spcPct val="100000"/>
                        </a:lnSpc>
                        <a:spcBef>
                          <a:spcPts val="0"/>
                        </a:spcBef>
                        <a:spcAft>
                          <a:spcPts val="0"/>
                        </a:spcAft>
                        <a:buNone/>
                      </a:pPr>
                      <a:r>
                        <a:rPr lang="en-US" b="1" dirty="0" smtClean="0"/>
                        <a:t>Commercial Buildings (non malls)</a:t>
                      </a:r>
                      <a:endParaRPr lang="en-US" sz="600" b="1" dirty="0" smtClean="0"/>
                    </a:p>
                  </a:txBody>
                  <a:tcPr>
                    <a:solidFill>
                      <a:srgbClr val="92D050"/>
                    </a:solidFill>
                  </a:tcPr>
                </a:tc>
                <a:tc hMerge="1">
                  <a:txBody>
                    <a:bodyPr/>
                    <a:lstStyle/>
                    <a:p>
                      <a:endParaRPr lang="en-US" dirty="0"/>
                    </a:p>
                  </a:txBody>
                  <a:tcPr>
                    <a:solidFill>
                      <a:srgbClr val="92D050"/>
                    </a:solidFill>
                  </a:tcPr>
                </a:tc>
              </a:tr>
              <a:tr h="433821">
                <a:tc>
                  <a:txBody>
                    <a:bodyPr/>
                    <a:lstStyle/>
                    <a:p>
                      <a:pPr algn="ctr"/>
                      <a:r>
                        <a:rPr lang="en-US" b="1" dirty="0" smtClean="0"/>
                        <a:t>Before 1920</a:t>
                      </a:r>
                      <a:endParaRPr lang="en-US" b="1" dirty="0"/>
                    </a:p>
                  </a:txBody>
                  <a:tcPr/>
                </a:tc>
                <a:tc>
                  <a:txBody>
                    <a:bodyPr/>
                    <a:lstStyle/>
                    <a:p>
                      <a:pPr algn="ctr"/>
                      <a:r>
                        <a:rPr lang="en-US" dirty="0" smtClean="0"/>
                        <a:t>80,127</a:t>
                      </a:r>
                      <a:endParaRPr lang="en-US" dirty="0"/>
                    </a:p>
                  </a:txBody>
                  <a:tcPr/>
                </a:tc>
              </a:tr>
              <a:tr h="433821">
                <a:tc>
                  <a:txBody>
                    <a:bodyPr/>
                    <a:lstStyle/>
                    <a:p>
                      <a:pPr algn="ctr"/>
                      <a:r>
                        <a:rPr lang="en-US" b="1" dirty="0" smtClean="0"/>
                        <a:t>1920 - 1945</a:t>
                      </a:r>
                      <a:endParaRPr lang="en-US" b="1" dirty="0"/>
                    </a:p>
                  </a:txBody>
                  <a:tcPr/>
                </a:tc>
                <a:tc>
                  <a:txBody>
                    <a:bodyPr/>
                    <a:lstStyle/>
                    <a:p>
                      <a:pPr algn="ctr"/>
                      <a:r>
                        <a:rPr lang="en-US" dirty="0" smtClean="0"/>
                        <a:t>90,234</a:t>
                      </a:r>
                      <a:endParaRPr lang="en-US" dirty="0"/>
                    </a:p>
                  </a:txBody>
                  <a:tcPr/>
                </a:tc>
              </a:tr>
              <a:tr h="433821">
                <a:tc>
                  <a:txBody>
                    <a:bodyPr/>
                    <a:lstStyle/>
                    <a:p>
                      <a:pPr algn="ctr"/>
                      <a:r>
                        <a:rPr lang="en-US" b="1" dirty="0" smtClean="0"/>
                        <a:t>1946 - 1959</a:t>
                      </a:r>
                      <a:endParaRPr lang="en-US" b="1" dirty="0"/>
                    </a:p>
                  </a:txBody>
                  <a:tcPr/>
                </a:tc>
                <a:tc>
                  <a:txBody>
                    <a:bodyPr/>
                    <a:lstStyle/>
                    <a:p>
                      <a:pPr algn="ctr"/>
                      <a:r>
                        <a:rPr lang="en-US" dirty="0" smtClean="0"/>
                        <a:t>80,198</a:t>
                      </a:r>
                      <a:endParaRPr lang="en-US" dirty="0"/>
                    </a:p>
                  </a:txBody>
                  <a:tcPr/>
                </a:tc>
              </a:tr>
              <a:tr h="433821">
                <a:tc>
                  <a:txBody>
                    <a:bodyPr/>
                    <a:lstStyle/>
                    <a:p>
                      <a:pPr algn="ctr"/>
                      <a:r>
                        <a:rPr lang="en-US" b="1" dirty="0" smtClean="0"/>
                        <a:t>1960 - 1969</a:t>
                      </a:r>
                      <a:endParaRPr lang="en-US" b="1" dirty="0"/>
                    </a:p>
                  </a:txBody>
                  <a:tcPr/>
                </a:tc>
                <a:tc>
                  <a:txBody>
                    <a:bodyPr/>
                    <a:lstStyle/>
                    <a:p>
                      <a:pPr algn="ctr"/>
                      <a:r>
                        <a:rPr lang="en-US" dirty="0" smtClean="0"/>
                        <a:t>90,976</a:t>
                      </a:r>
                      <a:endParaRPr lang="en-US" dirty="0"/>
                    </a:p>
                  </a:txBody>
                  <a:tcPr/>
                </a:tc>
              </a:tr>
              <a:tr h="433821">
                <a:tc>
                  <a:txBody>
                    <a:bodyPr/>
                    <a:lstStyle/>
                    <a:p>
                      <a:pPr algn="ctr"/>
                      <a:r>
                        <a:rPr lang="en-US" b="1" dirty="0" smtClean="0"/>
                        <a:t>1970 - 1979</a:t>
                      </a:r>
                      <a:endParaRPr lang="en-US" b="1" dirty="0"/>
                    </a:p>
                  </a:txBody>
                  <a:tcPr/>
                </a:tc>
                <a:tc>
                  <a:txBody>
                    <a:bodyPr/>
                    <a:lstStyle/>
                    <a:p>
                      <a:pPr algn="ctr"/>
                      <a:r>
                        <a:rPr lang="en-US" dirty="0" smtClean="0"/>
                        <a:t>94,968</a:t>
                      </a:r>
                      <a:endParaRPr lang="en-US" dirty="0"/>
                    </a:p>
                  </a:txBody>
                  <a:tcPr/>
                </a:tc>
              </a:tr>
              <a:tr h="433821">
                <a:tc>
                  <a:txBody>
                    <a:bodyPr/>
                    <a:lstStyle/>
                    <a:p>
                      <a:pPr algn="ctr"/>
                      <a:r>
                        <a:rPr lang="en-US" b="1" dirty="0" smtClean="0"/>
                        <a:t>1980 - 1989</a:t>
                      </a:r>
                      <a:endParaRPr lang="en-US" b="1" dirty="0"/>
                    </a:p>
                  </a:txBody>
                  <a:tcPr/>
                </a:tc>
                <a:tc>
                  <a:txBody>
                    <a:bodyPr/>
                    <a:lstStyle/>
                    <a:p>
                      <a:pPr algn="ctr"/>
                      <a:r>
                        <a:rPr lang="en-US" dirty="0" smtClean="0"/>
                        <a:t>100,077</a:t>
                      </a:r>
                      <a:endParaRPr lang="en-US" dirty="0"/>
                    </a:p>
                  </a:txBody>
                  <a:tcPr/>
                </a:tc>
              </a:tr>
              <a:tr h="433821">
                <a:tc>
                  <a:txBody>
                    <a:bodyPr/>
                    <a:lstStyle/>
                    <a:p>
                      <a:pPr algn="ctr"/>
                      <a:r>
                        <a:rPr lang="en-US" b="1" dirty="0" smtClean="0"/>
                        <a:t>1990 - 1999</a:t>
                      </a:r>
                      <a:endParaRPr lang="en-US" b="1" dirty="0"/>
                    </a:p>
                  </a:txBody>
                  <a:tcPr/>
                </a:tc>
                <a:tc>
                  <a:txBody>
                    <a:bodyPr/>
                    <a:lstStyle/>
                    <a:p>
                      <a:pPr algn="ctr"/>
                      <a:r>
                        <a:rPr lang="en-US" dirty="0" smtClean="0"/>
                        <a:t>88,834</a:t>
                      </a:r>
                      <a:endParaRPr lang="en-US" dirty="0"/>
                    </a:p>
                  </a:txBody>
                  <a:tcPr/>
                </a:tc>
              </a:tr>
              <a:tr h="433821">
                <a:tc>
                  <a:txBody>
                    <a:bodyPr/>
                    <a:lstStyle/>
                    <a:p>
                      <a:pPr algn="ctr"/>
                      <a:r>
                        <a:rPr lang="en-US" b="1" dirty="0" smtClean="0"/>
                        <a:t>2000 - 2003</a:t>
                      </a:r>
                      <a:endParaRPr lang="en-US" b="1" dirty="0"/>
                    </a:p>
                  </a:txBody>
                  <a:tcPr/>
                </a:tc>
                <a:tc>
                  <a:txBody>
                    <a:bodyPr/>
                    <a:lstStyle/>
                    <a:p>
                      <a:pPr algn="ctr"/>
                      <a:r>
                        <a:rPr lang="en-US" dirty="0" smtClean="0"/>
                        <a:t>79,703</a:t>
                      </a:r>
                      <a:endParaRPr lang="en-US" dirty="0"/>
                    </a:p>
                  </a:txBody>
                  <a:tcPr/>
                </a:tc>
              </a:tr>
            </a:tbl>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Slide Number Placeholder 3"/>
          <p:cNvSpPr>
            <a:spLocks noGrp="1"/>
          </p:cNvSpPr>
          <p:nvPr>
            <p:ph type="sldNum" sz="quarter" idx="10"/>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endParaRPr lang="en-US" dirty="0" smtClean="0"/>
          </a:p>
        </p:txBody>
      </p:sp>
      <p:pic>
        <p:nvPicPr>
          <p:cNvPr id="11269" name="Picture 4"/>
          <p:cNvPicPr>
            <a:picLocks noChangeAspect="1" noChangeArrowheads="1"/>
          </p:cNvPicPr>
          <p:nvPr/>
        </p:nvPicPr>
        <p:blipFill>
          <a:blip r:embed="rId3" cstate="print"/>
          <a:srcRect/>
          <a:stretch>
            <a:fillRect/>
          </a:stretch>
        </p:blipFill>
        <p:spPr bwMode="auto">
          <a:xfrm>
            <a:off x="1781509" y="1584079"/>
            <a:ext cx="5577784" cy="3857282"/>
          </a:xfrm>
          <a:prstGeom prst="rect">
            <a:avLst/>
          </a:prstGeom>
          <a:noFill/>
          <a:ln w="9525">
            <a:noFill/>
            <a:miter lim="800000"/>
            <a:headEnd/>
            <a:tailEnd/>
          </a:ln>
        </p:spPr>
      </p:pic>
      <p:sp>
        <p:nvSpPr>
          <p:cNvPr id="9" name="Title 1"/>
          <p:cNvSpPr>
            <a:spLocks noGrp="1"/>
          </p:cNvSpPr>
          <p:nvPr>
            <p:ph type="title"/>
          </p:nvPr>
        </p:nvSpPr>
        <p:spPr>
          <a:xfrm>
            <a:off x="538163" y="503238"/>
            <a:ext cx="7764462" cy="576262"/>
          </a:xfrm>
        </p:spPr>
        <p:txBody>
          <a:bodyPr/>
          <a:lstStyle/>
          <a:p>
            <a:pPr eaLnBrk="1" fontAlgn="auto" hangingPunct="1">
              <a:lnSpc>
                <a:spcPts val="3720"/>
              </a:lnSpc>
              <a:spcAft>
                <a:spcPts val="0"/>
              </a:spcAft>
              <a:defRPr/>
            </a:pPr>
            <a:r>
              <a:rPr lang="en-US" sz="4400" dirty="0" smtClean="0"/>
              <a:t>Older Buildings and Energy</a:t>
            </a:r>
            <a:endParaRPr lang="en-US" sz="4400" dirty="0"/>
          </a:p>
        </p:txBody>
      </p:sp>
      <p:sp>
        <p:nvSpPr>
          <p:cNvPr id="5" name="TextBox 4"/>
          <p:cNvSpPr txBox="1"/>
          <p:nvPr/>
        </p:nvSpPr>
        <p:spPr>
          <a:xfrm>
            <a:off x="1204686" y="1079500"/>
            <a:ext cx="6643935" cy="369332"/>
          </a:xfrm>
          <a:prstGeom prst="rect">
            <a:avLst/>
          </a:prstGeom>
          <a:noFill/>
        </p:spPr>
        <p:txBody>
          <a:bodyPr wrap="none" rtlCol="0">
            <a:spAutoFit/>
          </a:bodyPr>
          <a:lstStyle/>
          <a:p>
            <a:r>
              <a:rPr lang="en-US" dirty="0" smtClean="0"/>
              <a:t>Median Energy Use Per Sq Ft By Building Type and Age Group</a:t>
            </a:r>
            <a:endParaRPr lang="en-US" dirty="0"/>
          </a:p>
        </p:txBody>
      </p:sp>
      <p:sp>
        <p:nvSpPr>
          <p:cNvPr id="6" name="TextBox 5"/>
          <p:cNvSpPr txBox="1"/>
          <p:nvPr/>
        </p:nvSpPr>
        <p:spPr>
          <a:xfrm>
            <a:off x="7185867" y="5520191"/>
            <a:ext cx="2233516" cy="461665"/>
          </a:xfrm>
          <a:prstGeom prst="rect">
            <a:avLst/>
          </a:prstGeom>
          <a:noFill/>
        </p:spPr>
        <p:txBody>
          <a:bodyPr wrap="square" rtlCol="0">
            <a:spAutoFit/>
          </a:bodyPr>
          <a:lstStyle/>
          <a:p>
            <a:r>
              <a:rPr lang="en-US" sz="1200" spc="-50" dirty="0" smtClean="0">
                <a:solidFill>
                  <a:schemeClr val="bg1">
                    <a:lumMod val="50000"/>
                  </a:schemeClr>
                </a:solidFill>
                <a:latin typeface="+mn-lt"/>
                <a:cs typeface="Times New Roman (Body)"/>
              </a:rPr>
              <a:t>Source; NY University/ City of New York Data 2011-2012</a:t>
            </a:r>
          </a:p>
        </p:txBody>
      </p:sp>
      <p:sp>
        <p:nvSpPr>
          <p:cNvPr id="7" name="TextBox 6"/>
          <p:cNvSpPr txBox="1"/>
          <p:nvPr/>
        </p:nvSpPr>
        <p:spPr>
          <a:xfrm>
            <a:off x="2743201" y="5612524"/>
            <a:ext cx="4070345" cy="646331"/>
          </a:xfrm>
          <a:prstGeom prst="rect">
            <a:avLst/>
          </a:prstGeom>
          <a:noFill/>
        </p:spPr>
        <p:txBody>
          <a:bodyPr wrap="none" rtlCol="0">
            <a:spAutoFit/>
          </a:bodyPr>
          <a:lstStyle/>
          <a:p>
            <a:r>
              <a:rPr lang="en-US" b="1" dirty="0" smtClean="0"/>
              <a:t>Multi-family					Office</a:t>
            </a:r>
          </a:p>
          <a:p>
            <a:pPr algn="ctr"/>
            <a:r>
              <a:rPr lang="en-US" b="1" dirty="0" smtClean="0"/>
              <a:t>Year Built</a:t>
            </a:r>
            <a:endParaRPr lang="en-US" b="1" dirty="0"/>
          </a:p>
        </p:txBody>
      </p:sp>
      <p:sp>
        <p:nvSpPr>
          <p:cNvPr id="8" name="TextBox 7"/>
          <p:cNvSpPr txBox="1"/>
          <p:nvPr/>
        </p:nvSpPr>
        <p:spPr>
          <a:xfrm rot="16200000">
            <a:off x="-272038" y="3279985"/>
            <a:ext cx="3480440" cy="369332"/>
          </a:xfrm>
          <a:prstGeom prst="rect">
            <a:avLst/>
          </a:prstGeom>
          <a:noFill/>
        </p:spPr>
        <p:txBody>
          <a:bodyPr wrap="none" rtlCol="0">
            <a:spAutoFit/>
          </a:bodyPr>
          <a:lstStyle/>
          <a:p>
            <a:r>
              <a:rPr lang="en-US" b="1" dirty="0" smtClean="0"/>
              <a:t>Source EUI (annual </a:t>
            </a:r>
            <a:r>
              <a:rPr lang="en-US" b="1" dirty="0" err="1" smtClean="0"/>
              <a:t>kbtu</a:t>
            </a:r>
            <a:r>
              <a:rPr lang="en-US" b="1" dirty="0" smtClean="0"/>
              <a:t>/sq ft)</a:t>
            </a:r>
            <a:endParaRPr lang="en-US" b="1"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Ppt0000000">
  <a:themeElements>
    <a:clrScheme name="Custom 18">
      <a:dk1>
        <a:srgbClr val="3C3C3C"/>
      </a:dk1>
      <a:lt1>
        <a:sysClr val="window" lastClr="FFFFFF"/>
      </a:lt1>
      <a:dk2>
        <a:srgbClr val="0A5190"/>
      </a:dk2>
      <a:lt2>
        <a:srgbClr val="81D3F9"/>
      </a:lt2>
      <a:accent1>
        <a:srgbClr val="6B9328"/>
      </a:accent1>
      <a:accent2>
        <a:srgbClr val="862320"/>
      </a:accent2>
      <a:accent3>
        <a:srgbClr val="FF7547"/>
      </a:accent3>
      <a:accent4>
        <a:srgbClr val="95AE53"/>
      </a:accent4>
      <a:accent5>
        <a:srgbClr val="E2DF77"/>
      </a:accent5>
      <a:accent6>
        <a:srgbClr val="FFC01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Ppt0000000</Template>
  <TotalTime>4844</TotalTime>
  <Words>3205</Words>
  <Application>Microsoft Office PowerPoint</Application>
  <PresentationFormat>Skjermfremvisning (4:3)</PresentationFormat>
  <Paragraphs>377</Paragraphs>
  <Slides>46</Slides>
  <Notes>44</Notes>
  <HiddenSlides>0</HiddenSlides>
  <MMClips>0</MMClips>
  <ScaleCrop>false</ScaleCrop>
  <HeadingPairs>
    <vt:vector size="6" baseType="variant">
      <vt:variant>
        <vt:lpstr>Tema</vt:lpstr>
      </vt:variant>
      <vt:variant>
        <vt:i4>1</vt:i4>
      </vt:variant>
      <vt:variant>
        <vt:lpstr>Innebygde OLE-servere</vt:lpstr>
      </vt:variant>
      <vt:variant>
        <vt:i4>1</vt:i4>
      </vt:variant>
      <vt:variant>
        <vt:lpstr>Lysbildetitler</vt:lpstr>
      </vt:variant>
      <vt:variant>
        <vt:i4>46</vt:i4>
      </vt:variant>
    </vt:vector>
  </HeadingPairs>
  <TitlesOfParts>
    <vt:vector size="48" baseType="lpstr">
      <vt:lpstr>Ppt0000000</vt:lpstr>
      <vt:lpstr>Chart</vt:lpstr>
      <vt:lpstr>The Greenest Building: Quantifying The Environmental Value of Building Reuse</vt:lpstr>
      <vt:lpstr>The National Trust for Historic Preservation provides leadership, education, advocacy and resources to help people save the places that matter to them. </vt:lpstr>
      <vt:lpstr>Lysbilde 3</vt:lpstr>
      <vt:lpstr>Presentation Overview</vt:lpstr>
      <vt:lpstr>Lysbilde 5</vt:lpstr>
      <vt:lpstr>Chicago Demolitions</vt:lpstr>
      <vt:lpstr>Lysbilde 7</vt:lpstr>
      <vt:lpstr>Older Buildings and Energy</vt:lpstr>
      <vt:lpstr>Older Buildings and Energy</vt:lpstr>
      <vt:lpstr>Older Buildings and Energy</vt:lpstr>
      <vt:lpstr>Lysbilde 11</vt:lpstr>
      <vt:lpstr>Lysbilde 12</vt:lpstr>
      <vt:lpstr>Lysbilde 13</vt:lpstr>
      <vt:lpstr>Lysbilde 14</vt:lpstr>
      <vt:lpstr>Lysbilde 15</vt:lpstr>
      <vt:lpstr>Lysbilde 16</vt:lpstr>
      <vt:lpstr>Lysbilde 17</vt:lpstr>
      <vt:lpstr>Lysbilde 18</vt:lpstr>
      <vt:lpstr>Lysbilde 19</vt:lpstr>
      <vt:lpstr>Lysbilde 20</vt:lpstr>
      <vt:lpstr>Lysbilde 21</vt:lpstr>
      <vt:lpstr> </vt:lpstr>
      <vt:lpstr>Lysbilde 23</vt:lpstr>
      <vt:lpstr>Lysbilde 24</vt:lpstr>
      <vt:lpstr>Lysbilde 25</vt:lpstr>
      <vt:lpstr>Lysbilde 26</vt:lpstr>
      <vt:lpstr>Lysbilde 27</vt:lpstr>
      <vt:lpstr>Lysbilde 28</vt:lpstr>
      <vt:lpstr>Lysbilde 29</vt:lpstr>
      <vt:lpstr>Lysbilde 30</vt:lpstr>
      <vt:lpstr>Findings: Reuse Matters</vt:lpstr>
      <vt:lpstr>Lysbilde 32</vt:lpstr>
      <vt:lpstr>Lysbilde 33</vt:lpstr>
      <vt:lpstr>Lysbilde 34</vt:lpstr>
      <vt:lpstr>Reducing Demolitions </vt:lpstr>
      <vt:lpstr>Reducing Demolitions</vt:lpstr>
      <vt:lpstr>Reducing Demolitions – Windows</vt:lpstr>
      <vt:lpstr>Windows Study </vt:lpstr>
      <vt:lpstr>Lysbilde 39</vt:lpstr>
      <vt:lpstr>Green Lab Windows Study </vt:lpstr>
      <vt:lpstr>Green Lab Windows Study </vt:lpstr>
      <vt:lpstr>Green Lab Windows Study </vt:lpstr>
      <vt:lpstr>Concluding Thoughts</vt:lpstr>
      <vt:lpstr>  Tusen takk!  PFrey@savingplaces.org </vt:lpstr>
      <vt:lpstr>Lysbilde 45</vt:lpstr>
      <vt:lpstr>Lysbilde 46</vt:lpstr>
    </vt:vector>
  </TitlesOfParts>
  <Company>City of Evanston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Fujitsu</dc:creator>
  <cp:lastModifiedBy>Erling Okkenhaug</cp:lastModifiedBy>
  <cp:revision>98</cp:revision>
  <dcterms:created xsi:type="dcterms:W3CDTF">2012-08-30T10:30:40Z</dcterms:created>
  <dcterms:modified xsi:type="dcterms:W3CDTF">2012-11-19T10:16:17Z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0x0101003BB26F2DB4329B418E96E153CBC593E9</vt:lpwstr>
  </property>
  <property fmtid="{D5CDD505-2E9C-101B-9397-08002B2CF9AE}" pid="3" name="_dlc_DocIdItemGuid">
    <vt:lpwstr>c2de1b48-f9f2-45cf-8875-ec2440640e1b</vt:lpwstr>
  </property>
  <property fmtid="{D5CDD505-2E9C-101B-9397-08002B2CF9AE}" pid="4" name="Order">
    <vt:r8>1700</vt:r8>
  </property>
  <property fmtid="{D5CDD505-2E9C-101B-9397-08002B2CF9AE}" pid="5" name="_dlc_DocId">
    <vt:lpwstr>PYVSPUSSYV5S-335-17</vt:lpwstr>
  </property>
  <property fmtid="{D5CDD505-2E9C-101B-9397-08002B2CF9AE}" pid="6" name="_dlc_DocIdUrl">
    <vt:lpwstr>https://trustnet.nationaltrust.org/operations/design/_layouts/DocIdRedir.aspx?ID=PYVSPUSSYV5S-335-17, PYVSPUSSYV5S-335-17</vt:lpwstr>
  </property>
</Properties>
</file>