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68" r:id="rId5"/>
    <p:sldId id="257" r:id="rId6"/>
    <p:sldId id="259" r:id="rId7"/>
    <p:sldId id="258" r:id="rId8"/>
    <p:sldId id="260" r:id="rId9"/>
    <p:sldId id="269" r:id="rId10"/>
    <p:sldId id="274" r:id="rId11"/>
    <p:sldId id="270" r:id="rId12"/>
    <p:sldId id="271" r:id="rId13"/>
    <p:sldId id="266" r:id="rId14"/>
    <p:sldId id="265" r:id="rId15"/>
    <p:sldId id="276" r:id="rId16"/>
    <p:sldId id="264" r:id="rId17"/>
    <p:sldId id="267" r:id="rId18"/>
    <p:sldId id="261" r:id="rId19"/>
    <p:sldId id="263" r:id="rId20"/>
    <p:sldId id="262" r:id="rId21"/>
    <p:sldId id="272" r:id="rId22"/>
    <p:sldId id="280" r:id="rId23"/>
    <p:sldId id="281" r:id="rId2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1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006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5681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3047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2261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339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6407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96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0806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8788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4628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54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9253-15EF-4CC5-B6E5-E1C7A738EA9D}" type="datetimeFigureOut">
              <a:rPr lang="nb-NO" smtClean="0"/>
              <a:pPr/>
              <a:t>19.11.2012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55FF-17CD-4270-A330-049C34C3CC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913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76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IMG_3738"/>
          <p:cNvSpPr>
            <a:spLocks noGrp="1" noChangeAspect="1" noChangeArrowheads="1"/>
          </p:cNvSpPr>
          <p:nvPr isPhoto="1"/>
        </p:nvSpPr>
        <p:spPr bwMode="auto"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197768" y="197346"/>
            <a:ext cx="4230216" cy="473975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VI VET:</a:t>
            </a:r>
          </a:p>
          <a:p>
            <a:r>
              <a:rPr lang="nb-NO" sz="2800" dirty="0"/>
              <a:t>Kortreiste materialer</a:t>
            </a:r>
          </a:p>
          <a:p>
            <a:r>
              <a:rPr lang="nb-NO" sz="2800" dirty="0"/>
              <a:t>Varig </a:t>
            </a:r>
          </a:p>
          <a:p>
            <a:r>
              <a:rPr lang="nb-NO" sz="2800" dirty="0" err="1"/>
              <a:t>Vedlikeholdbart</a:t>
            </a:r>
            <a:endParaRPr lang="nb-NO" sz="2800" dirty="0"/>
          </a:p>
          <a:p>
            <a:r>
              <a:rPr lang="nb-NO" sz="2800" dirty="0"/>
              <a:t>Fleksibelt og robust</a:t>
            </a:r>
          </a:p>
          <a:p>
            <a:r>
              <a:rPr lang="nb-NO" sz="2800" dirty="0"/>
              <a:t>Diffusjonsåpent</a:t>
            </a:r>
          </a:p>
          <a:p>
            <a:r>
              <a:rPr lang="nb-NO" sz="2800" dirty="0"/>
              <a:t>Fukt og tempregulerende</a:t>
            </a:r>
          </a:p>
          <a:p>
            <a:r>
              <a:rPr lang="nb-NO" sz="2800" dirty="0"/>
              <a:t>Lav prosessgrad</a:t>
            </a:r>
          </a:p>
          <a:p>
            <a:endParaRPr lang="nb-NO" sz="4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68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1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6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265" y="2924944"/>
            <a:ext cx="5506070" cy="36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38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10" b="6404"/>
          <a:stretch>
            <a:fillRect/>
          </a:stretch>
        </p:blipFill>
        <p:spPr bwMode="auto">
          <a:xfrm>
            <a:off x="179388" y="2348879"/>
            <a:ext cx="4472743" cy="43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 descr="IMG_5879"/>
          <p:cNvSpPr>
            <a:spLocks noGrp="1" noChangeAspect="1" noChangeArrowheads="1"/>
          </p:cNvSpPr>
          <p:nvPr isPhoto="1"/>
        </p:nvSpPr>
        <p:spPr bwMode="auto">
          <a:xfrm>
            <a:off x="3995936" y="381000"/>
            <a:ext cx="5148064" cy="343204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olasj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2" y="0"/>
            <a:ext cx="6110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07504" y="116632"/>
            <a:ext cx="2926208" cy="48320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Logisk konsekvens:</a:t>
            </a:r>
          </a:p>
          <a:p>
            <a:endParaRPr lang="nb-NO" sz="2800" dirty="0"/>
          </a:p>
          <a:p>
            <a:r>
              <a:rPr lang="nb-NO" sz="2800" dirty="0" smtClean="0"/>
              <a:t>Materialer med tilsvarende egenskaper.</a:t>
            </a:r>
          </a:p>
          <a:p>
            <a:endParaRPr lang="nb-NO" sz="2800" dirty="0"/>
          </a:p>
          <a:p>
            <a:r>
              <a:rPr lang="nb-NO" sz="2800" dirty="0" smtClean="0"/>
              <a:t>Løsninger etter samme tankegang.</a:t>
            </a:r>
          </a:p>
          <a:p>
            <a:endParaRPr lang="nb-NO" sz="2800" dirty="0"/>
          </a:p>
          <a:p>
            <a:r>
              <a:rPr lang="nb-NO" sz="2800" dirty="0" smtClean="0"/>
              <a:t>Likt med likt.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7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81545"/>
            <a:ext cx="5688930" cy="37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79512" y="322296"/>
            <a:ext cx="1872208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TILTAK: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09" y="404664"/>
            <a:ext cx="7499051" cy="53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22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IMG_6796"/>
          <p:cNvSpPr>
            <a:spLocks noGrp="1" noChangeAspect="1" noChangeArrowheads="1"/>
          </p:cNvSpPr>
          <p:nvPr isPhoto="1"/>
        </p:nvSpPr>
        <p:spPr bwMode="auto">
          <a:xfrm>
            <a:off x="4934898" y="3933056"/>
            <a:ext cx="4104456" cy="273549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3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Rectangle 4" descr="IMG_1038"/>
          <p:cNvSpPr>
            <a:spLocks noGrp="1" noChangeAspect="1" noChangeArrowheads="1"/>
          </p:cNvSpPr>
          <p:nvPr isPhoto="1"/>
        </p:nvSpPr>
        <p:spPr bwMode="auto">
          <a:xfrm>
            <a:off x="4912676" y="191609"/>
            <a:ext cx="4104456" cy="273670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155555" y="1540548"/>
            <a:ext cx="4699941" cy="31085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TILTAK:</a:t>
            </a:r>
          </a:p>
          <a:p>
            <a:endParaRPr lang="nb-NO" sz="2800" dirty="0"/>
          </a:p>
          <a:p>
            <a:r>
              <a:rPr lang="nb-NO" sz="2800" dirty="0" smtClean="0"/>
              <a:t>Brukerrutiner</a:t>
            </a:r>
          </a:p>
          <a:p>
            <a:r>
              <a:rPr lang="nb-NO" sz="2800" dirty="0" smtClean="0"/>
              <a:t>Energibærer/oppvarmingskilde</a:t>
            </a:r>
          </a:p>
          <a:p>
            <a:r>
              <a:rPr lang="nb-NO" sz="2800" dirty="0" smtClean="0"/>
              <a:t>Utetthet</a:t>
            </a:r>
          </a:p>
          <a:p>
            <a:r>
              <a:rPr lang="nb-NO" sz="2800" dirty="0" smtClean="0"/>
              <a:t>Tak og gulv</a:t>
            </a:r>
          </a:p>
          <a:p>
            <a:r>
              <a:rPr lang="nb-NO" sz="2800" dirty="0" smtClean="0"/>
              <a:t>Vinduer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8640"/>
            <a:ext cx="7596336" cy="5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IMG_0954"/>
          <p:cNvSpPr>
            <a:spLocks noGrp="1" noChangeAspect="1" noChangeArrowheads="1"/>
          </p:cNvSpPr>
          <p:nvPr isPhoto="1"/>
        </p:nvSpPr>
        <p:spPr bwMode="auto">
          <a:xfrm>
            <a:off x="251520" y="332656"/>
            <a:ext cx="4752971" cy="316835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Rectangle 3" descr="IR_0140"/>
          <p:cNvSpPr>
            <a:spLocks noGrp="1" noChangeAspect="1" noChangeArrowheads="1"/>
          </p:cNvSpPr>
          <p:nvPr isPhoto="1"/>
        </p:nvSpPr>
        <p:spPr bwMode="auto">
          <a:xfrm>
            <a:off x="4644008" y="503200"/>
            <a:ext cx="4248915" cy="318668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Rectangle 3" descr="tegn"/>
          <p:cNvSpPr>
            <a:spLocks noGrp="1" noChangeAspect="1" noChangeArrowheads="1"/>
          </p:cNvSpPr>
          <p:nvPr isPhoto="1"/>
        </p:nvSpPr>
        <p:spPr bwMode="auto">
          <a:xfrm>
            <a:off x="107504" y="3212976"/>
            <a:ext cx="4248472" cy="309194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" name="Rectangle 3" descr="IMG_0973"/>
          <p:cNvSpPr>
            <a:spLocks noGrp="1" noChangeAspect="1" noChangeArrowheads="1"/>
          </p:cNvSpPr>
          <p:nvPr isPhoto="1"/>
        </p:nvSpPr>
        <p:spPr bwMode="auto">
          <a:xfrm>
            <a:off x="4361673" y="3810000"/>
            <a:ext cx="4572000" cy="3048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404664"/>
            <a:ext cx="3888432" cy="5509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nb-NO" sz="4400" dirty="0" smtClean="0"/>
              <a:t>VI VET</a:t>
            </a:r>
          </a:p>
          <a:p>
            <a:endParaRPr lang="nb-NO" sz="2800" dirty="0" smtClean="0"/>
          </a:p>
          <a:p>
            <a:r>
              <a:rPr lang="nb-NO" sz="2800" dirty="0" smtClean="0"/>
              <a:t>Tiltak innenfor rammen av tradisjonell teknologi:</a:t>
            </a:r>
          </a:p>
          <a:p>
            <a:endParaRPr lang="nb-NO" sz="2800" dirty="0"/>
          </a:p>
          <a:p>
            <a:r>
              <a:rPr lang="nb-NO" sz="2800" dirty="0" smtClean="0"/>
              <a:t>BÅDE:</a:t>
            </a:r>
          </a:p>
          <a:p>
            <a:endParaRPr lang="nb-NO" sz="2800" dirty="0"/>
          </a:p>
          <a:p>
            <a:r>
              <a:rPr lang="nb-NO" sz="2800" dirty="0" smtClean="0"/>
              <a:t>Klimalønnsomt</a:t>
            </a:r>
            <a:endParaRPr lang="nb-NO" sz="2800" dirty="0"/>
          </a:p>
          <a:p>
            <a:r>
              <a:rPr lang="nb-NO" sz="2800" dirty="0" smtClean="0"/>
              <a:t>Miljølønnsomt</a:t>
            </a:r>
          </a:p>
          <a:p>
            <a:r>
              <a:rPr lang="nb-NO" sz="2800" dirty="0" smtClean="0"/>
              <a:t>Økonomisk  lønnsomt</a:t>
            </a:r>
            <a:endParaRPr lang="nb-NO" sz="2800" dirty="0"/>
          </a:p>
          <a:p>
            <a:endParaRPr lang="nb-NO" sz="2800" dirty="0"/>
          </a:p>
          <a:p>
            <a:r>
              <a:rPr lang="nb-NO" sz="2800" dirty="0" smtClean="0"/>
              <a:t>Klimanåverdi</a:t>
            </a:r>
            <a:endParaRPr lang="nb-NO" sz="2800" dirty="0"/>
          </a:p>
        </p:txBody>
      </p:sp>
      <p:pic>
        <p:nvPicPr>
          <p:cNvPr id="4" name="Picture 12" descr="istap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568" y="3374708"/>
            <a:ext cx="44740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11560" y="1052736"/>
            <a:ext cx="7848872" cy="1446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UTFORDRINGER </a:t>
            </a:r>
          </a:p>
          <a:p>
            <a:r>
              <a:rPr lang="nb-NO" sz="4400" dirty="0" smtClean="0"/>
              <a:t>– OG NOEN MULIGE LØSNINGER</a:t>
            </a:r>
            <a:endParaRPr lang="nb-NO" sz="4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788024" y="5877272"/>
            <a:ext cx="396044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Ola H Fjeldheim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23528" y="404664"/>
            <a:ext cx="6984776" cy="206210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cap="all" dirty="0" smtClean="0"/>
              <a:t>EKSTRASPØRSMÅL:</a:t>
            </a:r>
          </a:p>
          <a:p>
            <a:endParaRPr lang="nb-NO" sz="2800" dirty="0"/>
          </a:p>
          <a:p>
            <a:r>
              <a:rPr lang="nb-NO" sz="2800" dirty="0" smtClean="0"/>
              <a:t>Helse</a:t>
            </a:r>
          </a:p>
          <a:p>
            <a:r>
              <a:rPr lang="nb-NO" sz="2800" dirty="0" smtClean="0"/>
              <a:t>Psykologi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51520" y="260648"/>
            <a:ext cx="5688632" cy="56938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MÅL:</a:t>
            </a:r>
          </a:p>
          <a:p>
            <a:r>
              <a:rPr lang="nb-NO" sz="2800" dirty="0" smtClean="0"/>
              <a:t>Beste klimaresultat</a:t>
            </a:r>
          </a:p>
          <a:p>
            <a:r>
              <a:rPr lang="nb-NO" sz="2800" dirty="0" smtClean="0"/>
              <a:t>Minst skader</a:t>
            </a:r>
          </a:p>
          <a:p>
            <a:r>
              <a:rPr lang="nb-NO" sz="2800" dirty="0" smtClean="0"/>
              <a:t>Innsatsoptimalisering</a:t>
            </a:r>
          </a:p>
          <a:p>
            <a:r>
              <a:rPr lang="nb-NO" sz="2800" dirty="0" smtClean="0"/>
              <a:t>Kunnskapsbasert </a:t>
            </a:r>
          </a:p>
          <a:p>
            <a:r>
              <a:rPr lang="nb-NO" sz="2800" dirty="0" smtClean="0"/>
              <a:t>(Det som faktisk virker)</a:t>
            </a:r>
          </a:p>
          <a:p>
            <a:endParaRPr lang="nb-NO" sz="2800" dirty="0"/>
          </a:p>
          <a:p>
            <a:r>
              <a:rPr lang="nb-NO" sz="2800" dirty="0" smtClean="0"/>
              <a:t>FORUTSETNINGER:</a:t>
            </a:r>
          </a:p>
          <a:p>
            <a:r>
              <a:rPr lang="nb-NO" sz="2800" dirty="0" smtClean="0"/>
              <a:t>Kunnskap om </a:t>
            </a:r>
            <a:r>
              <a:rPr lang="nb-NO" sz="2800" dirty="0" err="1" smtClean="0"/>
              <a:t>byggeteknologien</a:t>
            </a:r>
            <a:endParaRPr lang="nb-NO" sz="2800" dirty="0" smtClean="0"/>
          </a:p>
          <a:p>
            <a:r>
              <a:rPr lang="nb-NO" sz="2800" dirty="0" smtClean="0"/>
              <a:t>Erfaring med å administrere endringer.</a:t>
            </a:r>
          </a:p>
          <a:p>
            <a:r>
              <a:rPr lang="nb-NO" sz="2800" dirty="0" smtClean="0"/>
              <a:t>Erfaring med rådgiving</a:t>
            </a:r>
          </a:p>
          <a:p>
            <a:r>
              <a:rPr lang="nb-NO" sz="2800" dirty="0" smtClean="0"/>
              <a:t>Målrettede midler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022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2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9512" y="322296"/>
            <a:ext cx="8748464" cy="19082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VI VET:</a:t>
            </a:r>
          </a:p>
          <a:p>
            <a:endParaRPr lang="nb-NO" dirty="0" smtClean="0"/>
          </a:p>
          <a:p>
            <a:r>
              <a:rPr lang="nb-NO" sz="2800" dirty="0" smtClean="0"/>
              <a:t>272651 boliger fra før 1956.		26 % av boligmassen</a:t>
            </a:r>
          </a:p>
          <a:p>
            <a:pPr algn="r"/>
            <a:r>
              <a:rPr lang="nb-NO" sz="2800" dirty="0" smtClean="0"/>
              <a:t>			SSB/</a:t>
            </a:r>
            <a:r>
              <a:rPr lang="nb-NO" sz="2800" dirty="0" err="1" smtClean="0"/>
              <a:t>Enova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276872"/>
            <a:ext cx="6948264" cy="43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9512" y="322296"/>
            <a:ext cx="8748464" cy="49244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VI VET:</a:t>
            </a:r>
          </a:p>
          <a:p>
            <a:endParaRPr lang="nb-NO" dirty="0" smtClean="0"/>
          </a:p>
          <a:p>
            <a:r>
              <a:rPr lang="nb-NO" sz="2800" dirty="0" smtClean="0"/>
              <a:t>GJENBRUK AV HUS KLIMALØNNSOMT</a:t>
            </a:r>
          </a:p>
          <a:p>
            <a:r>
              <a:rPr lang="nb-NO" sz="2800" dirty="0" smtClean="0"/>
              <a:t>(The </a:t>
            </a:r>
            <a:r>
              <a:rPr lang="nb-NO" sz="2800" dirty="0" err="1" smtClean="0"/>
              <a:t>greenest</a:t>
            </a:r>
            <a:r>
              <a:rPr lang="nb-NO" sz="2800" dirty="0" smtClean="0"/>
              <a:t> </a:t>
            </a:r>
            <a:r>
              <a:rPr lang="nb-NO" sz="2800" dirty="0" err="1" smtClean="0"/>
              <a:t>building</a:t>
            </a:r>
            <a:r>
              <a:rPr lang="nb-NO" sz="2800" dirty="0" smtClean="0"/>
              <a:t>, Klimagassberegninger for vernede boligbygg </a:t>
            </a:r>
            <a:r>
              <a:rPr lang="nb-NO" sz="2800" dirty="0" err="1" smtClean="0"/>
              <a:t>vs</a:t>
            </a:r>
            <a:r>
              <a:rPr lang="nb-NO" sz="2800" dirty="0" smtClean="0"/>
              <a:t> nye lavenergiboliger)</a:t>
            </a:r>
          </a:p>
          <a:p>
            <a:endParaRPr lang="nb-NO" sz="2800" dirty="0"/>
          </a:p>
          <a:p>
            <a:r>
              <a:rPr lang="nb-NO" sz="2800" dirty="0" smtClean="0"/>
              <a:t>DIFFERANSE MED/UTEN ANTIKVARISKE HENSYN LITEN</a:t>
            </a:r>
          </a:p>
          <a:p>
            <a:r>
              <a:rPr lang="nb-NO" sz="2800" dirty="0" smtClean="0"/>
              <a:t>(Miljøanalyse)</a:t>
            </a:r>
          </a:p>
          <a:p>
            <a:endParaRPr lang="nb-NO" sz="2800" dirty="0"/>
          </a:p>
          <a:p>
            <a:r>
              <a:rPr lang="nb-NO" sz="2800" smtClean="0"/>
              <a:t>KARBON-NÅVERDI</a:t>
            </a:r>
            <a:endParaRPr lang="nb-NO" sz="2800" dirty="0" smtClean="0"/>
          </a:p>
          <a:p>
            <a:r>
              <a:rPr lang="nb-NO" sz="2800" dirty="0" smtClean="0"/>
              <a:t>(Hockeykølla/tipping </a:t>
            </a:r>
            <a:r>
              <a:rPr lang="nb-NO" sz="2800" dirty="0" err="1" smtClean="0"/>
              <a:t>point</a:t>
            </a:r>
            <a:r>
              <a:rPr lang="nb-NO" sz="2800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IMG_2134"/>
          <p:cNvSpPr>
            <a:spLocks noGrp="1" noChangeAspect="1" noChangeArrowheads="1"/>
          </p:cNvSpPr>
          <p:nvPr isPhoto="1"/>
        </p:nvSpPr>
        <p:spPr bwMode="auto">
          <a:xfrm>
            <a:off x="1619672" y="1844744"/>
            <a:ext cx="7308106" cy="487162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79512" y="322296"/>
            <a:ext cx="3312368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VI VET:</a:t>
            </a:r>
          </a:p>
          <a:p>
            <a:r>
              <a:rPr lang="nb-NO" sz="2800" dirty="0" smtClean="0"/>
              <a:t>Eier bestemmer.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mf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932238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G_78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4500562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79512" y="322296"/>
            <a:ext cx="5472608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Motivasjon 1: Komfort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nepe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1547"/>
            <a:ext cx="4361315" cy="54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79512" y="322296"/>
            <a:ext cx="3672408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Motivasjon 2: Penger</a:t>
            </a:r>
          </a:p>
          <a:p>
            <a:r>
              <a:rPr lang="nb-NO" sz="2800" dirty="0" smtClean="0"/>
              <a:t>(Først penger tjent</a:t>
            </a:r>
          </a:p>
          <a:p>
            <a:r>
              <a:rPr lang="nb-NO" sz="2800" dirty="0"/>
              <a:t>d</a:t>
            </a:r>
            <a:r>
              <a:rPr lang="nb-NO" sz="2800" dirty="0" smtClean="0"/>
              <a:t>eretter penger spart)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49" y="3644826"/>
            <a:ext cx="403225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84662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79512" y="322296"/>
            <a:ext cx="6606827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Motivasjon 3: Redde verden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95536" y="548680"/>
            <a:ext cx="7560840" cy="56938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i="1" dirty="0"/>
              <a:t>Vad </a:t>
            </a:r>
            <a:r>
              <a:rPr lang="nb-NO" sz="2800" i="1" dirty="0" err="1"/>
              <a:t>menar</a:t>
            </a:r>
            <a:r>
              <a:rPr lang="nb-NO" sz="2800" i="1" dirty="0"/>
              <a:t> vi då med </a:t>
            </a:r>
            <a:r>
              <a:rPr lang="nb-NO" sz="2800" i="1" dirty="0" err="1"/>
              <a:t>begreppet</a:t>
            </a:r>
            <a:r>
              <a:rPr lang="nb-NO" sz="2800" i="1" dirty="0"/>
              <a:t> </a:t>
            </a:r>
            <a:r>
              <a:rPr lang="nb-NO" sz="2800" i="1" dirty="0" err="1"/>
              <a:t>traditionell</a:t>
            </a:r>
            <a:r>
              <a:rPr lang="nb-NO" sz="2800" i="1" dirty="0"/>
              <a:t> </a:t>
            </a:r>
            <a:r>
              <a:rPr lang="nb-NO" sz="2800" i="1" dirty="0" err="1"/>
              <a:t>teknik</a:t>
            </a:r>
            <a:r>
              <a:rPr lang="nb-NO" sz="2800" i="1" dirty="0"/>
              <a:t>? </a:t>
            </a:r>
            <a:r>
              <a:rPr lang="nb-NO" sz="2800" i="1" dirty="0" err="1"/>
              <a:t>När</a:t>
            </a:r>
            <a:r>
              <a:rPr lang="nb-NO" sz="2800" i="1" dirty="0"/>
              <a:t> </a:t>
            </a:r>
            <a:r>
              <a:rPr lang="nb-NO" sz="2800" i="1" dirty="0" err="1"/>
              <a:t>upphörde</a:t>
            </a:r>
            <a:r>
              <a:rPr lang="nb-NO" sz="2800" i="1" dirty="0"/>
              <a:t> den? I runda tal </a:t>
            </a:r>
            <a:r>
              <a:rPr lang="nb-NO" sz="2800" i="1" dirty="0" err="1"/>
              <a:t>handlar</a:t>
            </a:r>
            <a:r>
              <a:rPr lang="nb-NO" sz="2800" i="1" dirty="0"/>
              <a:t> det om et </a:t>
            </a:r>
            <a:r>
              <a:rPr lang="nb-NO" sz="2800" i="1" dirty="0" err="1"/>
              <a:t>uppbrott</a:t>
            </a:r>
            <a:r>
              <a:rPr lang="nb-NO" sz="2800" i="1" dirty="0"/>
              <a:t> under 1950-talet ur en </a:t>
            </a:r>
            <a:r>
              <a:rPr lang="nb-NO" sz="2800" i="1" dirty="0" err="1"/>
              <a:t>nära</a:t>
            </a:r>
            <a:r>
              <a:rPr lang="nb-NO" sz="2800" i="1" dirty="0"/>
              <a:t> 1000-årig </a:t>
            </a:r>
            <a:r>
              <a:rPr lang="nb-NO" sz="2800" i="1" dirty="0" err="1"/>
              <a:t>byggnadsteknik</a:t>
            </a:r>
            <a:r>
              <a:rPr lang="nb-NO" sz="2800" i="1" dirty="0"/>
              <a:t>, empirisk </a:t>
            </a:r>
            <a:r>
              <a:rPr lang="nb-NO" sz="2800" i="1" dirty="0" err="1"/>
              <a:t>väl</a:t>
            </a:r>
            <a:r>
              <a:rPr lang="nb-NO" sz="2800" i="1" dirty="0"/>
              <a:t> </a:t>
            </a:r>
            <a:r>
              <a:rPr lang="nb-NO" sz="2800" i="1" dirty="0" err="1"/>
              <a:t>prövad</a:t>
            </a:r>
            <a:r>
              <a:rPr lang="nb-NO" sz="2800" i="1" dirty="0"/>
              <a:t>, en </a:t>
            </a:r>
            <a:r>
              <a:rPr lang="nb-NO" sz="2800" i="1" dirty="0" err="1"/>
              <a:t>rejäl</a:t>
            </a:r>
            <a:r>
              <a:rPr lang="nb-NO" sz="2800" i="1" dirty="0"/>
              <a:t> </a:t>
            </a:r>
            <a:r>
              <a:rPr lang="nb-NO" sz="2800" i="1" dirty="0" err="1"/>
              <a:t>testbänk</a:t>
            </a:r>
            <a:r>
              <a:rPr lang="nb-NO" sz="2800" i="1" dirty="0"/>
              <a:t> </a:t>
            </a:r>
            <a:r>
              <a:rPr lang="nb-NO" sz="2800" i="1" dirty="0" err="1"/>
              <a:t>för</a:t>
            </a:r>
            <a:r>
              <a:rPr lang="nb-NO" sz="2800" i="1" dirty="0"/>
              <a:t> </a:t>
            </a:r>
            <a:r>
              <a:rPr lang="nb-NO" sz="2800" i="1" dirty="0" err="1"/>
              <a:t>byggnadsmaterial</a:t>
            </a:r>
            <a:r>
              <a:rPr lang="nb-NO" sz="2800" i="1" dirty="0"/>
              <a:t> </a:t>
            </a:r>
            <a:r>
              <a:rPr lang="nb-NO" sz="2800" i="1" dirty="0" err="1"/>
              <a:t>och</a:t>
            </a:r>
            <a:r>
              <a:rPr lang="nb-NO" sz="2800" i="1" dirty="0"/>
              <a:t> </a:t>
            </a:r>
            <a:r>
              <a:rPr lang="nb-NO" sz="2800" i="1" dirty="0" err="1"/>
              <a:t>byggnadssystem</a:t>
            </a:r>
            <a:r>
              <a:rPr lang="nb-NO" sz="2800" i="1" dirty="0"/>
              <a:t>. </a:t>
            </a:r>
            <a:endParaRPr lang="nb-NO" sz="2800" i="1" dirty="0" smtClean="0"/>
          </a:p>
          <a:p>
            <a:endParaRPr lang="nb-NO" sz="2800" i="1" dirty="0"/>
          </a:p>
          <a:p>
            <a:r>
              <a:rPr lang="nb-NO" sz="2800" i="1" dirty="0" smtClean="0"/>
              <a:t>					Ove </a:t>
            </a:r>
            <a:r>
              <a:rPr lang="nb-NO" sz="2800" i="1" dirty="0" err="1" smtClean="0"/>
              <a:t>Hidemark</a:t>
            </a:r>
            <a:endParaRPr lang="nb-NO" sz="2800" i="1" dirty="0" smtClean="0"/>
          </a:p>
          <a:p>
            <a:endParaRPr lang="nb-NO" sz="2800" i="1" dirty="0"/>
          </a:p>
          <a:p>
            <a:r>
              <a:rPr lang="en-US" sz="2800" i="1" dirty="0"/>
              <a:t>Northern Europe departed from a thousand-year-long building tradition during the 1950s.</a:t>
            </a:r>
            <a:endParaRPr lang="nb-NO" sz="2800" dirty="0"/>
          </a:p>
          <a:p>
            <a:endParaRPr lang="nb-NO" sz="2800" dirty="0" smtClean="0"/>
          </a:p>
          <a:p>
            <a:r>
              <a:rPr lang="nb-NO" sz="2800" i="1" dirty="0" smtClean="0"/>
              <a:t>					Larsen og Marstein</a:t>
            </a:r>
            <a:r>
              <a:rPr lang="nb-NO" sz="2800" dirty="0" smtClean="0"/>
              <a:t>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91993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213</Words>
  <Application>Microsoft Office PowerPoint</Application>
  <PresentationFormat>Skjermfremvisning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</dc:creator>
  <cp:lastModifiedBy>Erling Okkenhaug</cp:lastModifiedBy>
  <cp:revision>26</cp:revision>
  <dcterms:created xsi:type="dcterms:W3CDTF">2012-09-03T19:12:30Z</dcterms:created>
  <dcterms:modified xsi:type="dcterms:W3CDTF">2012-11-19T10:15:38Z</dcterms:modified>
</cp:coreProperties>
</file>