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  <p:sldMasterId id="2147483684" r:id="rId4"/>
    <p:sldMasterId id="2147483711" r:id="rId5"/>
    <p:sldMasterId id="2147483709" r:id="rId6"/>
    <p:sldMasterId id="2147483713" r:id="rId7"/>
  </p:sldMasterIdLst>
  <p:notesMasterIdLst>
    <p:notesMasterId r:id="rId24"/>
  </p:notesMasterIdLst>
  <p:handoutMasterIdLst>
    <p:handoutMasterId r:id="rId25"/>
  </p:handoutMasterIdLst>
  <p:sldIdLst>
    <p:sldId id="353" r:id="rId8"/>
    <p:sldId id="320" r:id="rId9"/>
    <p:sldId id="343" r:id="rId10"/>
    <p:sldId id="321" r:id="rId11"/>
    <p:sldId id="322" r:id="rId12"/>
    <p:sldId id="341" r:id="rId13"/>
    <p:sldId id="323" r:id="rId14"/>
    <p:sldId id="324" r:id="rId15"/>
    <p:sldId id="351" r:id="rId16"/>
    <p:sldId id="354" r:id="rId17"/>
    <p:sldId id="326" r:id="rId18"/>
    <p:sldId id="327" r:id="rId19"/>
    <p:sldId id="328" r:id="rId20"/>
    <p:sldId id="344" r:id="rId21"/>
    <p:sldId id="345" r:id="rId22"/>
    <p:sldId id="349" r:id="rId23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7878"/>
    <a:srgbClr val="828282"/>
    <a:srgbClr val="808080"/>
    <a:srgbClr val="003366"/>
    <a:srgbClr val="000099"/>
    <a:srgbClr val="0033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62345" autoAdjust="0"/>
  </p:normalViewPr>
  <p:slideViewPr>
    <p:cSldViewPr>
      <p:cViewPr>
        <p:scale>
          <a:sx n="67" d="100"/>
          <a:sy n="67" d="100"/>
        </p:scale>
        <p:origin x="-142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>
      <p:cViewPr varScale="1">
        <p:scale>
          <a:sx n="74" d="100"/>
          <a:sy n="74" d="100"/>
        </p:scale>
        <p:origin x="-2142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2E621-9F57-4990-8319-41842695B772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725F-5CD0-4461-AA05-4AD4C5A00A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5141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FB5016-C92A-4143-9EBA-AF0BB476961D}" type="datetimeFigureOut">
              <a:rPr lang="nb-NO"/>
              <a:pPr>
                <a:defRPr/>
              </a:pPr>
              <a:t>19.11.2012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9FA0F8-D164-483E-BCC3-BACC61BAED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3303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gassregnskap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Juridisk vern</a:t>
            </a:r>
          </a:p>
          <a:p>
            <a:r>
              <a:rPr lang="nb-NO" sz="1600" dirty="0" smtClean="0"/>
              <a:t>Prinsipper i bygningsvernet</a:t>
            </a:r>
          </a:p>
          <a:p>
            <a:endParaRPr lang="nb-NO" sz="1600" dirty="0" smtClean="0"/>
          </a:p>
          <a:p>
            <a:r>
              <a:rPr lang="nb-NO" sz="1600" dirty="0" smtClean="0"/>
              <a:t>3 rapporter: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600" dirty="0" smtClean="0"/>
              <a:t>Klimagassutslipp – sammenligning gammelt og nytt</a:t>
            </a:r>
          </a:p>
          <a:p>
            <a:pPr marL="285750" indent="-285750">
              <a:buFontTx/>
              <a:buChar char="-"/>
            </a:pPr>
            <a:r>
              <a:rPr lang="nb-NO" sz="1600" dirty="0" smtClean="0"/>
              <a:t>Vinduer </a:t>
            </a:r>
            <a:r>
              <a:rPr lang="nb-NO" sz="1600" smtClean="0"/>
              <a:t>- egenskaper</a:t>
            </a:r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dirty="0" smtClean="0"/>
              <a:t>Hvilke</a:t>
            </a:r>
            <a:r>
              <a:rPr lang="nb-NO" sz="1600" baseline="0" dirty="0" smtClean="0"/>
              <a:t> råd er gode råd?</a:t>
            </a:r>
            <a:endParaRPr lang="nb-NO" sz="16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6429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r>
              <a:rPr lang="nb-NO" baseline="0" dirty="0" smtClean="0"/>
              <a:t>Peker framover på………</a:t>
            </a:r>
          </a:p>
          <a:p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Se på kulturarven ikke som problem, men som en verdifull ressurs for bærekraft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Fysisk ressurs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Klimagasslager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Tradisjonell visdom og eksempler på hvordan bygge med få ressurser</a:t>
            </a:r>
          </a:p>
          <a:p>
            <a:pPr marL="457200" lvl="1" indent="0">
              <a:buFontTx/>
              <a:buNone/>
            </a:pPr>
            <a:endParaRPr lang="nb-NO" baseline="0" dirty="0" smtClean="0"/>
          </a:p>
          <a:p>
            <a:pPr marL="457200" lvl="1" indent="0">
              <a:buFontTx/>
              <a:buNone/>
            </a:pPr>
            <a:r>
              <a:rPr lang="nb-NO" baseline="0" dirty="0" err="1" smtClean="0"/>
              <a:t>Verdikartet</a:t>
            </a:r>
            <a:r>
              <a:rPr lang="nb-NO" baseline="0" dirty="0" smtClean="0"/>
              <a:t> (Chris Butters)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Mange forhold som må tas med for at noe skal være bærekraftig</a:t>
            </a:r>
          </a:p>
          <a:p>
            <a:pPr marL="628650" lvl="1" indent="-171450">
              <a:buFontTx/>
              <a:buChar char="-"/>
            </a:pPr>
            <a:endParaRPr lang="nb-NO" baseline="0" dirty="0" smtClean="0"/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Hvis </a:t>
            </a:r>
            <a:r>
              <a:rPr lang="nb-NO" baseline="0" dirty="0" err="1" smtClean="0"/>
              <a:t>prosjektt</a:t>
            </a:r>
            <a:r>
              <a:rPr lang="nb-NO" baseline="0" dirty="0" smtClean="0"/>
              <a:t> går videre  - jobbe med denne i forhold til kulturminner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084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1" dirty="0" smtClean="0">
                <a:solidFill>
                  <a:srgbClr val="FF0000"/>
                </a:solidFill>
              </a:rPr>
              <a:t>Vindusprosjektet!!!</a:t>
            </a:r>
          </a:p>
          <a:p>
            <a:r>
              <a:rPr lang="nb-NO" sz="1600" dirty="0" smtClean="0"/>
              <a:t>Sintef</a:t>
            </a:r>
            <a:r>
              <a:rPr lang="nb-NO" sz="1600" baseline="0" dirty="0" smtClean="0"/>
              <a:t> for – ENOVA/RA</a:t>
            </a:r>
          </a:p>
          <a:p>
            <a:endParaRPr lang="nb-NO" sz="1600" baseline="0" dirty="0" smtClean="0"/>
          </a:p>
          <a:p>
            <a:endParaRPr lang="nb-NO" sz="160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b-NO" sz="1600" baseline="0" dirty="0" smtClean="0"/>
              <a:t>Måle (foregår flere steder nå – målinger viser seg ofte å gi bedre resultater)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sz="1600" baseline="0" dirty="0" smtClean="0"/>
              <a:t>Sjekke enkle beregninger – er de riktige?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sz="1600" baseline="0" dirty="0" smtClean="0"/>
              <a:t>Sjekke kompliserte beregninger – er de riktige?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sz="1600" baseline="0" dirty="0" smtClean="0"/>
              <a:t>Overføre resultatene på mange ulike gamle vindustyper</a:t>
            </a:r>
          </a:p>
          <a:p>
            <a:endParaRPr lang="nb-NO" sz="1600" baseline="0" dirty="0" smtClean="0"/>
          </a:p>
          <a:p>
            <a:r>
              <a:rPr lang="nb-NO" sz="1600" baseline="0" dirty="0" smtClean="0"/>
              <a:t>Vindustype</a:t>
            </a:r>
          </a:p>
          <a:p>
            <a:r>
              <a:rPr lang="nb-NO" sz="1600" baseline="0" dirty="0" smtClean="0"/>
              <a:t>Innervinduer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8082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180975"/>
            <a:ext cx="4935537" cy="37020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271537" y="3997053"/>
            <a:ext cx="6192688" cy="5472608"/>
          </a:xfrm>
        </p:spPr>
        <p:txBody>
          <a:bodyPr>
            <a:noAutofit/>
          </a:bodyPr>
          <a:lstStyle/>
          <a:p>
            <a:r>
              <a:rPr lang="nb-NO" sz="1600" dirty="0" smtClean="0"/>
              <a:t>Resultatet:</a:t>
            </a:r>
          </a:p>
          <a:p>
            <a:r>
              <a:rPr lang="nb-NO" sz="1600" dirty="0" smtClean="0"/>
              <a:t>1</a:t>
            </a:r>
            <a:r>
              <a:rPr lang="nb-NO" sz="1600" baseline="0" dirty="0" smtClean="0"/>
              <a:t> - enkelt glass</a:t>
            </a:r>
          </a:p>
          <a:p>
            <a:r>
              <a:rPr lang="nb-NO" sz="1600" baseline="0" dirty="0" smtClean="0"/>
              <a:t>2 - med innervindu med energiglass – satt 74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 fra yttervinduet</a:t>
            </a:r>
          </a:p>
          <a:p>
            <a:r>
              <a:rPr lang="nb-NO" sz="1600" baseline="0" dirty="0" smtClean="0"/>
              <a:t>3 – med samme innervindu men med 146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 avstand </a:t>
            </a:r>
          </a:p>
          <a:p>
            <a:r>
              <a:rPr lang="nb-NO" sz="1600" baseline="0" dirty="0" smtClean="0"/>
              <a:t>4 – med isolerglass 2 lag med hardt/mykt belegg og argon fylt mellomrom 16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, satt 74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 fra</a:t>
            </a:r>
          </a:p>
          <a:p>
            <a:r>
              <a:rPr lang="nb-NO" sz="1600" baseline="0" dirty="0" smtClean="0"/>
              <a:t>5 – satt 134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  fra</a:t>
            </a:r>
          </a:p>
          <a:p>
            <a:endParaRPr lang="nb-NO" sz="1600" baseline="0" dirty="0" smtClean="0"/>
          </a:p>
          <a:p>
            <a:r>
              <a:rPr lang="nb-NO" sz="1600" baseline="0" dirty="0" smtClean="0"/>
              <a:t>De målte U-verdiene er</a:t>
            </a:r>
          </a:p>
          <a:p>
            <a:r>
              <a:rPr lang="nb-NO" sz="1600" baseline="0" dirty="0" smtClean="0"/>
              <a:t>2/3 – under 1,6</a:t>
            </a:r>
          </a:p>
          <a:p>
            <a:r>
              <a:rPr lang="nb-NO" sz="1600" baseline="0" dirty="0" smtClean="0"/>
              <a:t>4/5 – under 1</a:t>
            </a:r>
          </a:p>
          <a:p>
            <a:endParaRPr lang="nb-NO" sz="1600" baseline="0" dirty="0" smtClean="0"/>
          </a:p>
          <a:p>
            <a:r>
              <a:rPr lang="nb-NO" sz="1600" dirty="0" smtClean="0"/>
              <a:t>U-verdien eller varmegjennomgangskoeffisienten måles i W/m2K som angir den mengde varme som pr. tidsenhet passerer en kvadratmeter av en konstruksjonen ved temperaturforskjell på </a:t>
            </a:r>
            <a:r>
              <a:rPr lang="nb-NO" sz="1600" dirty="0" err="1" smtClean="0"/>
              <a:t>èn</a:t>
            </a:r>
            <a:r>
              <a:rPr lang="nb-NO" sz="1600" dirty="0" smtClean="0"/>
              <a:t> grad mellom konstruksjonens to sider.</a:t>
            </a:r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5179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 smtClean="0"/>
              <a:t>Grønn er beregnet etter enkel metode</a:t>
            </a:r>
          </a:p>
          <a:p>
            <a:r>
              <a:rPr lang="nb-NO" sz="1600" dirty="0" smtClean="0"/>
              <a:t>Blått avansert beregning</a:t>
            </a:r>
          </a:p>
          <a:p>
            <a:r>
              <a:rPr lang="nb-NO" sz="1600" dirty="0" smtClean="0"/>
              <a:t>Rød er målt</a:t>
            </a:r>
          </a:p>
          <a:p>
            <a:endParaRPr lang="nb-NO" sz="1600" dirty="0" smtClean="0"/>
          </a:p>
          <a:p>
            <a:r>
              <a:rPr lang="nb-NO" sz="1600" b="1" dirty="0" smtClean="0"/>
              <a:t>Målingene er gjennomgående lavere enn beregningene</a:t>
            </a:r>
          </a:p>
          <a:p>
            <a:r>
              <a:rPr lang="nb-NO" sz="1600" baseline="0" dirty="0" smtClean="0"/>
              <a:t>De målte U-verdiene er</a:t>
            </a:r>
          </a:p>
          <a:p>
            <a:r>
              <a:rPr lang="nb-NO" sz="1600" baseline="0" dirty="0" smtClean="0"/>
              <a:t>2 og 3 – under 1,6 – vanlig 1,7</a:t>
            </a:r>
          </a:p>
          <a:p>
            <a:r>
              <a:rPr lang="nb-NO" sz="1600" baseline="0" dirty="0" smtClean="0"/>
              <a:t>4 og 5 – under 1 – vanlig 1,3 til 1,7</a:t>
            </a:r>
          </a:p>
          <a:p>
            <a:endParaRPr lang="nb-NO" sz="1600" baseline="0" dirty="0" smtClean="0"/>
          </a:p>
          <a:p>
            <a:endParaRPr lang="nb-NO" sz="1600" b="1" dirty="0" smtClean="0"/>
          </a:p>
          <a:p>
            <a:r>
              <a:rPr lang="nb-NO" sz="1600" b="1" dirty="0" smtClean="0"/>
              <a:t>Interessante tall</a:t>
            </a:r>
          </a:p>
          <a:p>
            <a:pPr marL="171450" indent="-171450">
              <a:buFontTx/>
              <a:buChar char="-"/>
            </a:pPr>
            <a:r>
              <a:rPr lang="nb-NO" sz="1600" b="1" dirty="0" smtClean="0"/>
              <a:t>Lavere</a:t>
            </a:r>
          </a:p>
          <a:p>
            <a:pPr marL="171450" indent="-171450">
              <a:buFontTx/>
              <a:buChar char="-"/>
            </a:pPr>
            <a:r>
              <a:rPr lang="nb-NO" sz="1600" b="1" dirty="0" smtClean="0"/>
              <a:t>Kommer under en del krav i PBL</a:t>
            </a:r>
          </a:p>
          <a:p>
            <a:pPr marL="628650" lvl="1" indent="-171450">
              <a:buFontTx/>
              <a:buChar char="-"/>
            </a:pPr>
            <a:r>
              <a:rPr lang="nb-NO" sz="1600" b="1" dirty="0" smtClean="0"/>
              <a:t>Minstekrav 1,6 og standard</a:t>
            </a:r>
            <a:r>
              <a:rPr lang="nb-NO" sz="1600" b="1" baseline="0" dirty="0" smtClean="0"/>
              <a:t> krav 1,2</a:t>
            </a:r>
            <a:endParaRPr lang="nb-NO" sz="16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6593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</a:pPr>
            <a:r>
              <a:rPr lang="nb-NO" sz="2400" b="1" baseline="0" dirty="0" smtClean="0">
                <a:solidFill>
                  <a:srgbClr val="FF0000"/>
                </a:solidFill>
              </a:rPr>
              <a:t>En rapport fra </a:t>
            </a:r>
            <a:r>
              <a:rPr lang="nb-NO" sz="2400" b="1" baseline="0" dirty="0" err="1" smtClean="0">
                <a:solidFill>
                  <a:srgbClr val="FF0000"/>
                </a:solidFill>
              </a:rPr>
              <a:t>Sintef/Niku</a:t>
            </a:r>
            <a:endParaRPr lang="nb-NO" sz="2400" b="1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Char char="-"/>
            </a:pPr>
            <a:r>
              <a:rPr lang="nb-NO" sz="2400" b="1" baseline="0" dirty="0" smtClean="0">
                <a:solidFill>
                  <a:srgbClr val="FF0000"/>
                </a:solidFill>
              </a:rPr>
              <a:t>Hvilke råd er gode råd?</a:t>
            </a:r>
          </a:p>
          <a:p>
            <a:pPr marL="0" indent="0">
              <a:buFontTx/>
              <a:buChar char="-"/>
            </a:pPr>
            <a:r>
              <a:rPr lang="nb-NO" sz="2400" b="1" baseline="0" dirty="0" smtClean="0">
                <a:solidFill>
                  <a:srgbClr val="FF0000"/>
                </a:solidFill>
              </a:rPr>
              <a:t>Hvor går varmen?</a:t>
            </a:r>
          </a:p>
          <a:p>
            <a:pPr marL="0" indent="0">
              <a:buFontTx/>
              <a:buChar char="-"/>
            </a:pPr>
            <a:r>
              <a:rPr lang="nb-NO" sz="2400" b="1" baseline="0" dirty="0" smtClean="0">
                <a:solidFill>
                  <a:srgbClr val="FF0000"/>
                </a:solidFill>
              </a:rPr>
              <a:t>Hvor mye sparer vi på ulike typer tiltak?</a:t>
            </a:r>
          </a:p>
          <a:p>
            <a:pPr marL="0" indent="0">
              <a:buFontTx/>
              <a:buChar char="-"/>
            </a:pPr>
            <a:r>
              <a:rPr lang="nb-NO" sz="2400" b="1" baseline="0" dirty="0" smtClean="0">
                <a:solidFill>
                  <a:srgbClr val="FF0000"/>
                </a:solidFill>
              </a:rPr>
              <a:t>Hvilke tiltak er ok for </a:t>
            </a:r>
            <a:r>
              <a:rPr lang="nb-NO" sz="2400" b="1" baseline="0" dirty="0" err="1" smtClean="0">
                <a:solidFill>
                  <a:srgbClr val="FF0000"/>
                </a:solidFill>
              </a:rPr>
              <a:t>kh-verdier</a:t>
            </a:r>
            <a:r>
              <a:rPr lang="nb-NO" sz="2400" b="1" baseline="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FontTx/>
              <a:buChar char="-"/>
            </a:pPr>
            <a:r>
              <a:rPr lang="nb-NO" sz="2400" b="1" baseline="0" dirty="0" smtClean="0">
                <a:solidFill>
                  <a:srgbClr val="FF0000"/>
                </a:solidFill>
              </a:rPr>
              <a:t>Hvilke tiltak medfører fare for bygningsfysiske skader?</a:t>
            </a:r>
          </a:p>
          <a:p>
            <a:pPr marL="0" indent="0">
              <a:buFontTx/>
              <a:buChar char="-"/>
            </a:pPr>
            <a:endParaRPr lang="nb-NO" sz="2400" b="1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nb-NO" sz="2400" b="1" baseline="0" dirty="0" smtClean="0">
                <a:solidFill>
                  <a:srgbClr val="FF0000"/>
                </a:solidFill>
              </a:rPr>
              <a:t>Utgangspunkt i ulike </a:t>
            </a:r>
            <a:r>
              <a:rPr lang="nb-NO" sz="2400" b="1" baseline="0" dirty="0" err="1" smtClean="0">
                <a:solidFill>
                  <a:srgbClr val="FF0000"/>
                </a:solidFill>
              </a:rPr>
              <a:t>bolig-bygningstyper</a:t>
            </a:r>
            <a:r>
              <a:rPr lang="nb-NO" sz="2400" b="1" baseline="0" dirty="0" smtClean="0">
                <a:solidFill>
                  <a:srgbClr val="FF0000"/>
                </a:solidFill>
              </a:rPr>
              <a:t> – reis, binding, laft, mur</a:t>
            </a:r>
          </a:p>
          <a:p>
            <a:pPr marL="0" indent="0">
              <a:buFontTx/>
              <a:buNone/>
            </a:pPr>
            <a:endParaRPr lang="nb-NO" sz="2400" b="1" baseline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nb-NO" sz="2400" b="1" baseline="0" dirty="0" smtClean="0">
                <a:solidFill>
                  <a:srgbClr val="FF0000"/>
                </a:solidFill>
              </a:rPr>
              <a:t>Hvor går varmen?</a:t>
            </a:r>
          </a:p>
          <a:p>
            <a:pPr marL="171450" indent="-171450">
              <a:buFontTx/>
              <a:buChar char="-"/>
            </a:pPr>
            <a:r>
              <a:rPr lang="nb-NO" sz="1600" dirty="0" smtClean="0"/>
              <a:t>Fordeling de ulike delene</a:t>
            </a:r>
          </a:p>
          <a:p>
            <a:pPr marL="628650" lvl="1" indent="-171450">
              <a:buFontTx/>
              <a:buChar char="-"/>
            </a:pPr>
            <a:r>
              <a:rPr lang="nb-NO" sz="1600" dirty="0" smtClean="0"/>
              <a:t>Vinduer (m/varevinduer) 18%</a:t>
            </a:r>
          </a:p>
          <a:p>
            <a:pPr marL="628650" lvl="1" indent="-171450">
              <a:buFontTx/>
              <a:buChar char="-"/>
            </a:pPr>
            <a:r>
              <a:rPr lang="nb-NO" sz="1600" dirty="0" smtClean="0"/>
              <a:t>Yttervegg 27%</a:t>
            </a:r>
          </a:p>
          <a:p>
            <a:pPr marL="628650" lvl="1" indent="-171450">
              <a:buFontTx/>
              <a:buChar char="-"/>
            </a:pPr>
            <a:r>
              <a:rPr lang="nb-NO" sz="1600" dirty="0" smtClean="0"/>
              <a:t>Kjeller og loft 28%</a:t>
            </a:r>
          </a:p>
          <a:p>
            <a:r>
              <a:rPr lang="nb-NO" sz="1600" dirty="0" smtClean="0"/>
              <a:t>Illustrasjon fra Sintef/NIKU-rapport</a:t>
            </a:r>
          </a:p>
          <a:p>
            <a:endParaRPr lang="nb-NO" sz="1600" dirty="0" smtClean="0"/>
          </a:p>
          <a:p>
            <a:r>
              <a:rPr lang="nb-NO" sz="1600" b="1" dirty="0" smtClean="0"/>
              <a:t>Energibruk – 55% på klimaskallet</a:t>
            </a:r>
          </a:p>
          <a:p>
            <a:r>
              <a:rPr lang="nb-NO" sz="1600" dirty="0" smtClean="0"/>
              <a:t>Altså kan vi spare på andre områder også. – ikke bare klimaskallet</a:t>
            </a:r>
          </a:p>
          <a:p>
            <a:endParaRPr lang="nb-NO" dirty="0" smtClean="0"/>
          </a:p>
          <a:p>
            <a:endParaRPr lang="nb-NO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600" dirty="0" smtClean="0"/>
              <a:t>Energikilde blir viktig – lokal produsert miljøvennlig eller fossil brensel eller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26574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LAFTAHUS</a:t>
            </a:r>
          </a:p>
          <a:p>
            <a:r>
              <a:rPr lang="nb-NO" dirty="0" smtClean="0"/>
              <a:t>1- tempstyring</a:t>
            </a:r>
          </a:p>
          <a:p>
            <a:r>
              <a:rPr lang="nb-NO" dirty="0" smtClean="0"/>
              <a:t>2-3 – tetting</a:t>
            </a:r>
          </a:p>
          <a:p>
            <a:r>
              <a:rPr lang="nb-NO" dirty="0" smtClean="0"/>
              <a:t>4-6 - vegger</a:t>
            </a:r>
          </a:p>
          <a:p>
            <a:r>
              <a:rPr lang="nb-NO" dirty="0" smtClean="0"/>
              <a:t>7-12 isolering etasjeskiller</a:t>
            </a:r>
          </a:p>
          <a:p>
            <a:r>
              <a:rPr lang="nb-NO" dirty="0" smtClean="0"/>
              <a:t>13-15 – Vinduer (mye </a:t>
            </a:r>
            <a:r>
              <a:rPr lang="nb-NO" dirty="0" err="1" smtClean="0"/>
              <a:t>pga</a:t>
            </a:r>
            <a:r>
              <a:rPr lang="nb-NO" dirty="0" smtClean="0"/>
              <a:t> enkle vinduer)</a:t>
            </a:r>
          </a:p>
          <a:p>
            <a:endParaRPr lang="nb-NO" dirty="0" smtClean="0"/>
          </a:p>
          <a:p>
            <a:r>
              <a:rPr lang="nb-NO" dirty="0" smtClean="0"/>
              <a:t>Rød strek = TEK</a:t>
            </a:r>
          </a:p>
          <a:p>
            <a:r>
              <a:rPr lang="nb-NO" dirty="0" smtClean="0"/>
              <a:t>16 = OK</a:t>
            </a:r>
          </a:p>
          <a:p>
            <a:r>
              <a:rPr lang="nb-NO" dirty="0" smtClean="0"/>
              <a:t>17 = ikke OK</a:t>
            </a:r>
          </a:p>
          <a:p>
            <a:endParaRPr lang="nb-NO" dirty="0" smtClean="0"/>
          </a:p>
          <a:p>
            <a:r>
              <a:rPr lang="nb-NO" dirty="0" smtClean="0"/>
              <a:t>Dukker opp interessante data:</a:t>
            </a:r>
          </a:p>
          <a:p>
            <a:r>
              <a:rPr lang="nb-NO" dirty="0" smtClean="0"/>
              <a:t>10</a:t>
            </a:r>
            <a:r>
              <a:rPr lang="nb-NO" baseline="0" dirty="0" smtClean="0"/>
              <a:t> = etterisolering mot loftet med 15 cm – sparer 8% energi</a:t>
            </a:r>
          </a:p>
          <a:p>
            <a:r>
              <a:rPr lang="nb-NO" baseline="0" dirty="0" smtClean="0"/>
              <a:t>11 = etterisolerer mot loft med 30 cm – sparer 9% energi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0705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7691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107950"/>
            <a:ext cx="4537075" cy="34036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343545" y="3637012"/>
            <a:ext cx="5718642" cy="5489328"/>
          </a:xfrm>
        </p:spPr>
        <p:txBody>
          <a:bodyPr>
            <a:normAutofit/>
          </a:bodyPr>
          <a:lstStyle/>
          <a:p>
            <a:r>
              <a:rPr lang="nb-NO" b="1" dirty="0" smtClean="0"/>
              <a:t>3 temaer</a:t>
            </a:r>
            <a:endParaRPr lang="nb-NO" sz="1600" b="1" dirty="0" smtClean="0"/>
          </a:p>
          <a:p>
            <a:endParaRPr lang="nb-NO" sz="1600" dirty="0" smtClean="0"/>
          </a:p>
          <a:p>
            <a:r>
              <a:rPr lang="nb-NO" sz="1600" b="1" dirty="0" smtClean="0">
                <a:solidFill>
                  <a:srgbClr val="FF0000"/>
                </a:solidFill>
              </a:rPr>
              <a:t>Bevare kulturhistoriske verdier </a:t>
            </a:r>
            <a:r>
              <a:rPr lang="nb-NO" sz="1600" dirty="0" smtClean="0"/>
              <a:t>–</a:t>
            </a:r>
          </a:p>
          <a:p>
            <a:r>
              <a:rPr lang="nb-NO" sz="1600" dirty="0" smtClean="0"/>
              <a:t>Jeg konsentrerer meg om </a:t>
            </a:r>
            <a:r>
              <a:rPr lang="nb-NO" sz="1600" b="1" dirty="0" smtClean="0"/>
              <a:t>ikke fredete bygninger </a:t>
            </a:r>
            <a:r>
              <a:rPr lang="nb-NO" sz="1600" dirty="0" smtClean="0"/>
              <a:t>– men også fredete bygg kan energieffektiviseres i de fleste tilfeller.</a:t>
            </a:r>
          </a:p>
          <a:p>
            <a:endParaRPr lang="nb-NO" sz="1600" dirty="0" smtClean="0"/>
          </a:p>
          <a:p>
            <a:r>
              <a:rPr lang="nb-NO" sz="1600" b="1" dirty="0" smtClean="0">
                <a:solidFill>
                  <a:srgbClr val="FF0000"/>
                </a:solidFill>
              </a:rPr>
              <a:t>Energieffektivisering</a:t>
            </a:r>
            <a:r>
              <a:rPr lang="nb-NO" sz="1600" dirty="0" smtClean="0"/>
              <a:t> – Hvorfor:</a:t>
            </a:r>
          </a:p>
          <a:p>
            <a:pPr marL="171450" indent="-171450">
              <a:buFontTx/>
              <a:buChar char="-"/>
            </a:pPr>
            <a:r>
              <a:rPr lang="nb-NO" sz="1600" dirty="0" smtClean="0"/>
              <a:t>Klima</a:t>
            </a:r>
          </a:p>
          <a:p>
            <a:pPr marL="171450" indent="-171450">
              <a:buFontTx/>
              <a:buChar char="-"/>
            </a:pPr>
            <a:r>
              <a:rPr lang="nb-NO" sz="1600" dirty="0" smtClean="0"/>
              <a:t>Spare energi (begrenset ressurs, dyrt, klimabelastning, overføringsnettet)</a:t>
            </a:r>
          </a:p>
          <a:p>
            <a:pPr marL="171450" indent="-171450">
              <a:buFontTx/>
              <a:buChar char="-"/>
            </a:pPr>
            <a:r>
              <a:rPr lang="nb-NO" sz="1600" dirty="0" smtClean="0"/>
              <a:t>Bedre standard for bruker, spare penger</a:t>
            </a:r>
          </a:p>
          <a:p>
            <a:pPr marL="171450" indent="-171450">
              <a:buFontTx/>
              <a:buChar char="-"/>
            </a:pPr>
            <a:endParaRPr lang="nb-NO" sz="1600" dirty="0" smtClean="0"/>
          </a:p>
          <a:p>
            <a:pPr marL="0" indent="0">
              <a:buFontTx/>
              <a:buNone/>
            </a:pPr>
            <a:r>
              <a:rPr lang="nb-NO" sz="1600" b="1" dirty="0" smtClean="0">
                <a:solidFill>
                  <a:srgbClr val="FF0000"/>
                </a:solidFill>
              </a:rPr>
              <a:t>Unngå bygningsfysiske skader/dårlig inneklima</a:t>
            </a:r>
          </a:p>
          <a:p>
            <a:pPr marL="0" indent="0">
              <a:buFontTx/>
              <a:buNone/>
            </a:pPr>
            <a:endParaRPr lang="nb-NO" sz="16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1992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82D318-2C93-4F1C-98D9-3908C8173D28}" type="slidenum">
              <a:rPr lang="nb-NO" smtClean="0"/>
              <a:pPr eaLnBrk="1" hangingPunct="1"/>
              <a:t>3</a:t>
            </a:fld>
            <a:endParaRPr lang="nb-NO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573591"/>
            <a:ext cx="5389563" cy="529272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b="1" dirty="0" smtClean="0">
                <a:latin typeface="Arial Narrow" pitchFamily="34" charset="0"/>
              </a:rPr>
              <a:t>Bygningsfysikk </a:t>
            </a:r>
            <a:r>
              <a:rPr lang="nb-NO" sz="1600" dirty="0" smtClean="0">
                <a:latin typeface="Arial Narrow" pitchFamily="34" charset="0"/>
              </a:rPr>
              <a:t>2 ulike prinsipper: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600" dirty="0" err="1" smtClean="0">
                <a:latin typeface="Arial Narrow" pitchFamily="34" charset="0"/>
              </a:rPr>
              <a:t>Moderne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bygningsteknologi</a:t>
            </a:r>
            <a:r>
              <a:rPr lang="en-GB" sz="1600" dirty="0" smtClean="0"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dirty="0" err="1" smtClean="0">
                <a:latin typeface="Arial Narrow" pitchFamily="34" charset="0"/>
              </a:rPr>
              <a:t>Basert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på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luft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og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vanntette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strukturer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og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kontrollert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ventilasjon</a:t>
            </a:r>
            <a:endParaRPr lang="en-GB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err="1" smtClean="0">
                <a:latin typeface="Arial Narrow" pitchFamily="34" charset="0"/>
              </a:rPr>
              <a:t>Gammel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bygningsteknologi</a:t>
            </a:r>
            <a:r>
              <a:rPr lang="en-GB" sz="1600" dirty="0" smtClean="0"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dirty="0" smtClean="0">
                <a:latin typeface="Arial Narrow" pitchFamily="34" charset="0"/>
              </a:rPr>
              <a:t>- </a:t>
            </a:r>
            <a:r>
              <a:rPr lang="en-GB" sz="1600" dirty="0" err="1" smtClean="0">
                <a:latin typeface="Arial Narrow" pitchFamily="34" charset="0"/>
              </a:rPr>
              <a:t>Enkelt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designede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strukturer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som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lekker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luft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og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varme</a:t>
            </a:r>
            <a:r>
              <a:rPr lang="en-GB" sz="1600" dirty="0" smtClean="0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GB" sz="1600" dirty="0" err="1" smtClean="0">
                <a:latin typeface="Arial Narrow" pitchFamily="34" charset="0"/>
              </a:rPr>
              <a:t>Konstruksjonene</a:t>
            </a:r>
            <a:r>
              <a:rPr lang="en-GB" sz="1600" baseline="0" dirty="0" smtClean="0">
                <a:latin typeface="Arial Narrow" pitchFamily="34" charset="0"/>
              </a:rPr>
              <a:t> </a:t>
            </a:r>
            <a:r>
              <a:rPr lang="en-GB" sz="1600" baseline="0" dirty="0" err="1" smtClean="0">
                <a:latin typeface="Arial Narrow" pitchFamily="34" charset="0"/>
              </a:rPr>
              <a:t>tørker</a:t>
            </a:r>
            <a:r>
              <a:rPr lang="en-GB" sz="1600" baseline="0" dirty="0" smtClean="0">
                <a:latin typeface="Arial Narrow" pitchFamily="34" charset="0"/>
              </a:rPr>
              <a:t> </a:t>
            </a:r>
            <a:r>
              <a:rPr lang="en-GB" sz="1600" baseline="0" dirty="0" err="1" smtClean="0">
                <a:latin typeface="Arial Narrow" pitchFamily="34" charset="0"/>
              </a:rPr>
              <a:t>og</a:t>
            </a:r>
            <a:r>
              <a:rPr lang="en-GB" sz="1600" baseline="0" dirty="0" smtClean="0">
                <a:latin typeface="Arial Narrow" pitchFamily="34" charset="0"/>
              </a:rPr>
              <a:t> </a:t>
            </a:r>
            <a:r>
              <a:rPr lang="en-GB" sz="1600" baseline="0" dirty="0" err="1" smtClean="0">
                <a:latin typeface="Arial Narrow" pitchFamily="34" charset="0"/>
              </a:rPr>
              <a:t>lufta</a:t>
            </a:r>
            <a:r>
              <a:rPr lang="en-GB" sz="1600" baseline="0" dirty="0" smtClean="0">
                <a:latin typeface="Arial Narrow" pitchFamily="34" charset="0"/>
              </a:rPr>
              <a:t> </a:t>
            </a:r>
            <a:r>
              <a:rPr lang="en-GB" sz="1600" baseline="0" dirty="0" err="1" smtClean="0">
                <a:latin typeface="Arial Narrow" pitchFamily="34" charset="0"/>
              </a:rPr>
              <a:t>ventileres</a:t>
            </a:r>
            <a:r>
              <a:rPr lang="en-GB" sz="1600" baseline="0" dirty="0" smtClean="0">
                <a:latin typeface="Arial Narrow" pitchFamily="34" charset="0"/>
              </a:rPr>
              <a:t>.</a:t>
            </a:r>
            <a:endParaRPr lang="en-GB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latin typeface="Arial Narrow" pitchFamily="34" charset="0"/>
              </a:rPr>
              <a:t>Det er viktig å ikke tenke ”moderne” når man jobber med gamle hus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dirty="0" err="1" smtClean="0">
                <a:latin typeface="Arial Narrow" pitchFamily="34" charset="0"/>
              </a:rPr>
              <a:t>Moderne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krav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på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gamle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hus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leder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til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skader</a:t>
            </a:r>
            <a:endParaRPr lang="en-GB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600" dirty="0" err="1" smtClean="0">
                <a:latin typeface="Arial Narrow" pitchFamily="34" charset="0"/>
              </a:rPr>
              <a:t>Fordi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konstruksjonene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blir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kaldere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og</a:t>
            </a: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 err="1" smtClean="0">
                <a:latin typeface="Arial Narrow" pitchFamily="34" charset="0"/>
              </a:rPr>
              <a:t>våtere</a:t>
            </a:r>
            <a:r>
              <a:rPr lang="en-GB" sz="1600" dirty="0" smtClean="0">
                <a:latin typeface="Arial Narrow" pitchFamily="34" charset="0"/>
              </a:rPr>
              <a:t> – </a:t>
            </a:r>
            <a:r>
              <a:rPr lang="en-GB" sz="1600" dirty="0" err="1" smtClean="0">
                <a:latin typeface="Arial Narrow" pitchFamily="34" charset="0"/>
              </a:rPr>
              <a:t>råte</a:t>
            </a:r>
            <a:r>
              <a:rPr lang="en-GB" sz="1600" dirty="0" smtClean="0">
                <a:latin typeface="Arial Narrow" pitchFamily="34" charset="0"/>
              </a:rPr>
              <a:t>, </a:t>
            </a:r>
            <a:r>
              <a:rPr lang="en-GB" sz="1600" dirty="0" err="1" smtClean="0">
                <a:latin typeface="Arial Narrow" pitchFamily="34" charset="0"/>
              </a:rPr>
              <a:t>frostsprengninger</a:t>
            </a:r>
            <a:r>
              <a:rPr lang="en-GB" sz="1600" dirty="0" smtClean="0">
                <a:latin typeface="Arial Narrow" pitchFamily="34" charset="0"/>
              </a:rPr>
              <a:t> etc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latin typeface="Arial Narrow" pitchFamily="34" charset="0"/>
              </a:rPr>
              <a:t>PBL – ikke hensyntatt, men i Danmark + England!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latin typeface="Arial Narrow" pitchFamily="34" charset="0"/>
              </a:rPr>
              <a:t> </a:t>
            </a:r>
            <a:endParaRPr lang="nb-NO" sz="1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/>
            <a:fld id="{80590E26-4F5C-41AE-B376-D99AB30FC055}" type="slidenum">
              <a:rPr lang="nb-NO" sz="1200">
                <a:latin typeface="Arial" charset="0"/>
              </a:rPr>
              <a:pPr algn="r"/>
              <a:t>4</a:t>
            </a:fld>
            <a:endParaRPr lang="nb-NO" sz="1200">
              <a:latin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Ensidig fokus på energibruken i driftsfasen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Gamle hus rives fordi de nye kan være så mye bedre!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600" b="0" kern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Men hva er mest miljøvennlig?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RIVE OG BYGGE NYTT?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BRUKE GAMLE HSU SOM RESSURSER OG OPPGRADERE?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600" b="0" kern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Riksantikvaren v/konsulentfirmaet Civitas (som har utviklet Klimagassregnskapet for Statsbygg) til å gjennomføre en sammenligning mellom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et oppgradert gammelt lafta hus og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</a:rPr>
              <a:t>et nytt lavenergihus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400" b="0" kern="1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nb-NO" sz="1400" b="1" dirty="0" smtClean="0">
              <a:latin typeface="+mn-lt"/>
            </a:endParaRPr>
          </a:p>
          <a:p>
            <a:pPr>
              <a:defRPr/>
            </a:pPr>
            <a:r>
              <a:rPr lang="nb-NO" sz="1400" b="1" dirty="0" smtClean="0">
                <a:latin typeface="+mn-lt"/>
              </a:rPr>
              <a:t>Det gamle huset er bygget for lengst</a:t>
            </a:r>
            <a:r>
              <a:rPr lang="nb-NO" sz="1400" dirty="0" smtClean="0">
                <a:latin typeface="+mn-lt"/>
              </a:rPr>
              <a:t>. Miljøbelastningen ved selve byggingen er tatt for lenge siden, </a:t>
            </a:r>
          </a:p>
          <a:p>
            <a:pPr>
              <a:defRPr/>
            </a:pPr>
            <a:r>
              <a:rPr lang="nb-NO" sz="1400" dirty="0" smtClean="0">
                <a:latin typeface="+mn-lt"/>
              </a:rPr>
              <a:t>- Oppgraderes (</a:t>
            </a:r>
            <a:r>
              <a:rPr lang="nb-NO" sz="1400" dirty="0" err="1" smtClean="0">
                <a:latin typeface="+mn-lt"/>
              </a:rPr>
              <a:t>iso</a:t>
            </a:r>
            <a:r>
              <a:rPr lang="nb-NO" sz="1400" dirty="0" smtClean="0">
                <a:latin typeface="+mn-lt"/>
              </a:rPr>
              <a:t>, vinduer).  Miljøbelastningen fra disse materialene er med i regnestykket. </a:t>
            </a:r>
            <a:endParaRPr lang="nb-NO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400" b="0" kern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3187700" cy="2390775"/>
          </a:xfrm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99529" y="3204964"/>
            <a:ext cx="6192688" cy="648072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sz="2000" b="1" dirty="0" smtClean="0">
                <a:latin typeface="+mn-lt"/>
              </a:rPr>
              <a:t>Tømmerhus </a:t>
            </a:r>
            <a:endParaRPr lang="nb-NO" sz="2000" dirty="0" smtClean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nb-NO" sz="2000" dirty="0" smtClean="0">
                <a:latin typeface="+mn-lt"/>
              </a:rPr>
              <a:t>panelt tømmerbygning fra 1812 i Trondheim på Nedre Bakklandet. </a:t>
            </a:r>
          </a:p>
          <a:p>
            <a:pPr>
              <a:buFontTx/>
              <a:buChar char="-"/>
              <a:defRPr/>
            </a:pPr>
            <a:endParaRPr lang="nb-NO" sz="2000" b="1" dirty="0" smtClean="0">
              <a:latin typeface="+mn-lt"/>
            </a:endParaRPr>
          </a:p>
          <a:p>
            <a:pPr>
              <a:buFontTx/>
              <a:buNone/>
              <a:defRPr/>
            </a:pPr>
            <a:r>
              <a:rPr lang="nb-NO" sz="2000" b="1" dirty="0" smtClean="0">
                <a:latin typeface="+mn-lt"/>
              </a:rPr>
              <a:t>Det nye huset </a:t>
            </a:r>
          </a:p>
          <a:p>
            <a:pPr>
              <a:buFontTx/>
              <a:buNone/>
              <a:defRPr/>
            </a:pPr>
            <a:r>
              <a:rPr lang="nb-NO" sz="2000" b="1" dirty="0" err="1" smtClean="0">
                <a:latin typeface="+mn-lt"/>
              </a:rPr>
              <a:t>-</a:t>
            </a:r>
            <a:r>
              <a:rPr lang="nb-NO" sz="2000" dirty="0" err="1" smtClean="0">
                <a:latin typeface="+mn-lt"/>
              </a:rPr>
              <a:t>et</a:t>
            </a:r>
            <a:r>
              <a:rPr lang="nb-NO" sz="2000" dirty="0" smtClean="0">
                <a:latin typeface="+mn-lt"/>
              </a:rPr>
              <a:t> tenkt boligbygg med samme størrelse, ”konstruert” tilnærmet som et lavenergihus. </a:t>
            </a:r>
          </a:p>
          <a:p>
            <a:pPr>
              <a:buFontTx/>
              <a:buNone/>
              <a:defRPr/>
            </a:pPr>
            <a:r>
              <a:rPr lang="nb-NO" sz="2000" b="1" dirty="0" smtClean="0">
                <a:latin typeface="+mn-lt"/>
              </a:rPr>
              <a:t>-</a:t>
            </a:r>
            <a:r>
              <a:rPr lang="nb-NO" sz="2000" b="1" baseline="0" dirty="0" smtClean="0">
                <a:latin typeface="+mn-lt"/>
              </a:rPr>
              <a:t> </a:t>
            </a:r>
            <a:r>
              <a:rPr lang="nb-NO" sz="2000" b="1" dirty="0" smtClean="0">
                <a:latin typeface="+mn-lt"/>
              </a:rPr>
              <a:t>skal bygges</a:t>
            </a:r>
            <a:r>
              <a:rPr lang="nb-NO" sz="2000" dirty="0" smtClean="0">
                <a:latin typeface="+mn-lt"/>
              </a:rPr>
              <a:t>. Utslippene fra produksjon av materialene som skal til for å bygge er tatt med i regnestykket vårt.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9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900" b="1" dirty="0" smtClean="0"/>
              <a:t>Avgrensninger – hva har vi sammenlignet?</a:t>
            </a:r>
          </a:p>
          <a:p>
            <a:pPr>
              <a:defRPr/>
            </a:pPr>
            <a:r>
              <a:rPr lang="nb-NO" sz="1900" dirty="0" smtClean="0"/>
              <a:t>Har vurdert:</a:t>
            </a:r>
          </a:p>
          <a:p>
            <a:pPr>
              <a:buFontTx/>
              <a:buChar char="-"/>
              <a:defRPr/>
            </a:pPr>
            <a:r>
              <a:rPr lang="nb-NO" sz="1900" dirty="0" smtClean="0"/>
              <a:t>Utslipp fra </a:t>
            </a:r>
            <a:r>
              <a:rPr lang="nb-NO" sz="1900" u="sng" dirty="0" smtClean="0"/>
              <a:t>energibruk i driftsfasen </a:t>
            </a:r>
            <a:r>
              <a:rPr lang="nb-NO" sz="1900" dirty="0" smtClean="0"/>
              <a:t>og </a:t>
            </a:r>
          </a:p>
          <a:p>
            <a:pPr>
              <a:buFontTx/>
              <a:buChar char="-"/>
              <a:defRPr/>
            </a:pPr>
            <a:r>
              <a:rPr lang="nb-NO" sz="1900" dirty="0" smtClean="0"/>
              <a:t>Utslipp fra </a:t>
            </a:r>
            <a:r>
              <a:rPr lang="nb-NO" sz="1900" u="sng" dirty="0" smtClean="0"/>
              <a:t>produksjon av materialer</a:t>
            </a:r>
          </a:p>
          <a:p>
            <a:pPr eaLnBrk="1" hangingPunct="1">
              <a:defRPr/>
            </a:pPr>
            <a:endParaRPr lang="nb-NO" sz="1900" dirty="0" smtClean="0"/>
          </a:p>
          <a:p>
            <a:pPr>
              <a:defRPr/>
            </a:pPr>
            <a:r>
              <a:rPr lang="nb-NO" sz="1900" dirty="0" smtClean="0"/>
              <a:t>  </a:t>
            </a:r>
            <a:endParaRPr lang="nb-NO" sz="1900" b="1" dirty="0" smtClean="0"/>
          </a:p>
          <a:p>
            <a:pPr>
              <a:defRPr/>
            </a:pPr>
            <a:r>
              <a:rPr lang="nb-NO" sz="1900" b="1" dirty="0" smtClean="0"/>
              <a:t>Beregningene</a:t>
            </a:r>
            <a:r>
              <a:rPr lang="nb-NO" sz="1900" dirty="0" smtClean="0"/>
              <a:t> </a:t>
            </a:r>
          </a:p>
          <a:p>
            <a:pPr eaLnBrk="1" hangingPunct="1">
              <a:defRPr/>
            </a:pPr>
            <a:r>
              <a:rPr lang="nb-NO" sz="1900" dirty="0" smtClean="0"/>
              <a:t>Analyse basert på beregningsverktøyet </a:t>
            </a:r>
            <a:r>
              <a:rPr lang="nb-NO" sz="1900" u="sng" dirty="0" err="1" smtClean="0">
                <a:hlinkClick r:id="rId3"/>
              </a:rPr>
              <a:t>www.klimagassregnskap.no</a:t>
            </a:r>
            <a:r>
              <a:rPr lang="nb-NO" sz="1900" dirty="0" smtClean="0"/>
              <a:t>.</a:t>
            </a:r>
          </a:p>
          <a:p>
            <a:pPr>
              <a:defRPr/>
            </a:pPr>
            <a:r>
              <a:rPr lang="nb-NO" sz="1900" dirty="0" smtClean="0"/>
              <a:t>Bygningene er beregnet med levetid på 60 år framover.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900" b="1" dirty="0" smtClean="0"/>
          </a:p>
          <a:p>
            <a:endParaRPr lang="nb-NO" sz="1900" dirty="0" smtClean="0">
              <a:latin typeface="Arial Narrow" pitchFamily="34" charset="0"/>
            </a:endParaRPr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B4692B-4D45-48CD-8E03-4FBF745CDC22}" type="slidenum">
              <a:rPr lang="nb-NO" smtClean="0"/>
              <a:pPr eaLnBrk="1" hangingPunct="1"/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9525" y="252413"/>
            <a:ext cx="4122738" cy="3092450"/>
          </a:xfrm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xfrm>
            <a:off x="673101" y="3492996"/>
            <a:ext cx="5791124" cy="56335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nb-NO" sz="1700" b="1" dirty="0" smtClean="0">
                <a:latin typeface="Arial Narrow" pitchFamily="34" charset="0"/>
              </a:rPr>
              <a:t>Energikilde – svært viktig</a:t>
            </a:r>
          </a:p>
          <a:p>
            <a:r>
              <a:rPr lang="nb-NO" sz="1700" b="1" dirty="0" smtClean="0">
                <a:latin typeface="Arial Narrow" pitchFamily="34" charset="0"/>
              </a:rPr>
              <a:t>Elektrisitet – hvor forurensende er den?</a:t>
            </a:r>
          </a:p>
          <a:p>
            <a:r>
              <a:rPr lang="nb-NO" sz="1700" dirty="0" smtClean="0">
                <a:latin typeface="Arial Narrow" pitchFamily="34" charset="0"/>
              </a:rPr>
              <a:t>Rein vannkraft, eller gjennomsnittet for energiproduksjon i Europa?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700" kern="1200" dirty="0" smtClean="0">
                <a:solidFill>
                  <a:schemeClr val="tx1"/>
                </a:solidFill>
                <a:effectLst/>
              </a:rPr>
              <a:t>Utslipp fra elektrisitetsproduksjon tilsvarende utslippene fra slik produksjon i EU i dag. Vi har og forutsatt at denne produksjonen blir mer miljøvennlig i framtida. Dette er en vanlig måte å beregne dette på.</a:t>
            </a:r>
          </a:p>
          <a:p>
            <a:endParaRPr lang="nb-NO" sz="1700" dirty="0" smtClean="0">
              <a:latin typeface="Arial Narrow" pitchFamily="34" charset="0"/>
            </a:endParaRPr>
          </a:p>
          <a:p>
            <a:r>
              <a:rPr lang="nb-NO" sz="1700" b="1" kern="1200" dirty="0" smtClean="0">
                <a:solidFill>
                  <a:schemeClr val="tx1"/>
                </a:solidFill>
                <a:effectLst/>
              </a:rPr>
              <a:t>Vi har regnet med at byggene varmes opp med pellets og solvarmeanlegg til vannbåren rom oppvarming og varmt vann.</a:t>
            </a:r>
            <a:br>
              <a:rPr lang="nb-NO" sz="1700" b="1" kern="1200" dirty="0" smtClean="0">
                <a:solidFill>
                  <a:schemeClr val="tx1"/>
                </a:solidFill>
                <a:effectLst/>
              </a:rPr>
            </a:br>
            <a:endParaRPr lang="nb-NO" sz="1700" b="1" dirty="0" smtClean="0">
              <a:latin typeface="Arial Narrow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700" b="1" kern="1200" dirty="0" smtClean="0">
                <a:solidFill>
                  <a:schemeClr val="tx1"/>
                </a:solidFill>
                <a:effectLst/>
              </a:rPr>
              <a:t>El-spesifikt forbruk </a:t>
            </a:r>
            <a:r>
              <a:rPr lang="nb-NO" sz="1700" kern="1200" dirty="0" smtClean="0">
                <a:solidFill>
                  <a:schemeClr val="tx1"/>
                </a:solidFill>
                <a:effectLst/>
              </a:rPr>
              <a:t>- gamle og lite effektive elektriske apparatene byttet ut med nye som krever mindre strøm.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700" dirty="0" smtClean="0">
              <a:latin typeface="Arial Narrow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700" b="1" dirty="0" smtClean="0">
                <a:latin typeface="Arial Narrow" pitchFamily="34" charset="0"/>
              </a:rPr>
              <a:t>Grafen</a:t>
            </a:r>
            <a:r>
              <a:rPr lang="nb-NO" sz="1700" dirty="0" smtClean="0">
                <a:latin typeface="Arial Narrow" pitchFamily="34" charset="0"/>
              </a:rPr>
              <a:t>:</a:t>
            </a:r>
            <a:r>
              <a:rPr lang="nb-NO" sz="1700" dirty="0" smtClean="0">
                <a:solidFill>
                  <a:srgbClr val="FF0000"/>
                </a:solidFill>
                <a:latin typeface="Arial Narrow" pitchFamily="34" charset="0"/>
              </a:rPr>
              <a:t>–</a:t>
            </a:r>
            <a:r>
              <a:rPr lang="nb-NO" sz="1700" dirty="0" smtClean="0">
                <a:latin typeface="Arial Narrow" pitchFamily="34" charset="0"/>
              </a:rPr>
              <a:t> viser utslippsforløpet gjennom årene for de to byggene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700" b="0" dirty="0" smtClean="0">
                <a:latin typeface="Arial Narrow" pitchFamily="34" charset="0"/>
              </a:rPr>
              <a:t>tonn CO</a:t>
            </a:r>
            <a:r>
              <a:rPr lang="nb-NO" sz="1700" b="0" baseline="-25000" dirty="0" smtClean="0">
                <a:latin typeface="Arial Narrow" pitchFamily="34" charset="0"/>
              </a:rPr>
              <a:t>2</a:t>
            </a:r>
            <a:r>
              <a:rPr lang="nb-NO" sz="1700" b="0" dirty="0" smtClean="0">
                <a:latin typeface="Arial Narrow" pitchFamily="34" charset="0"/>
              </a:rPr>
              <a:t>-ekv/år/m2</a:t>
            </a:r>
          </a:p>
          <a:p>
            <a:r>
              <a:rPr lang="nb-NO" sz="1700" dirty="0" smtClean="0">
                <a:latin typeface="Arial Narrow" pitchFamily="34" charset="0"/>
              </a:rPr>
              <a:t>  </a:t>
            </a:r>
          </a:p>
          <a:p>
            <a:r>
              <a:rPr lang="nb-NO" sz="1700" b="1" u="sng" dirty="0" smtClean="0">
                <a:solidFill>
                  <a:srgbClr val="FF0000"/>
                </a:solidFill>
                <a:latin typeface="Arial Narrow" pitchFamily="34" charset="0"/>
              </a:rPr>
              <a:t>OBS – ulik skala for de to grafene </a:t>
            </a:r>
          </a:p>
          <a:p>
            <a:r>
              <a:rPr lang="nb-NO" sz="1700" u="sng" dirty="0" err="1" smtClean="0">
                <a:latin typeface="Arial Narrow" pitchFamily="34" charset="0"/>
              </a:rPr>
              <a:t>Nyhuset</a:t>
            </a:r>
            <a:r>
              <a:rPr lang="nb-NO" sz="1700" dirty="0" smtClean="0">
                <a:latin typeface="Arial Narrow" pitchFamily="34" charset="0"/>
              </a:rPr>
              <a:t>: Høyt utslipp tidlig i livsløpet og lite gjennom driftstiden.</a:t>
            </a:r>
            <a:r>
              <a:rPr lang="nb-NO" sz="1700" b="1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</a:pPr>
            <a:r>
              <a:rPr lang="nb-NO" sz="1700" u="sng" dirty="0" smtClean="0">
                <a:latin typeface="Arial Narrow" pitchFamily="34" charset="0"/>
              </a:rPr>
              <a:t>Gammelhuset</a:t>
            </a:r>
            <a:r>
              <a:rPr lang="nb-NO" sz="1700" dirty="0" smtClean="0">
                <a:latin typeface="Arial Narrow" pitchFamily="34" charset="0"/>
              </a:rPr>
              <a:t>: Relativt lavt utslipp ved bygging men desto mer gjennom driftstiden. – men reduseres etter hvert fordi europeisk el-produksjon..</a:t>
            </a:r>
          </a:p>
          <a:p>
            <a:r>
              <a:rPr lang="nb-NO" sz="800" dirty="0" smtClean="0">
                <a:latin typeface="Arial Narrow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400" dirty="0" smtClean="0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3C7ABB-5DCF-46AF-BD44-0A99929DDA69}" type="slidenum">
              <a:rPr lang="nb-NO" smtClean="0"/>
              <a:pPr eaLnBrk="1" hangingPunct="1"/>
              <a:t>6</a:t>
            </a:fld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Resultatene viser at det gamle huset konkurrerer sterkt med det nye.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Redusert utslipp fra</a:t>
            </a: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rehabilitering av det verneverdige bygget kompenserer delvis eller helt for høyere utslipp fra energibruken i drift.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Belastningen fra byggingen av det nye huset er så stort at det har mye å si for resultatet.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Klimagassbelastningen fra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materialbruk (blå) og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energibruk i driftsfasen (rød).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høyre det nye huset, ved siden av det gamle huset oppgradert. Helt til venstre – det gamle huset før oppgradering.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gamle huset slår det nye.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5328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180975"/>
            <a:ext cx="4932362" cy="3700463"/>
          </a:xfrm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271537" y="3925044"/>
            <a:ext cx="6120680" cy="5688631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 lang tid tar det før det gamle huset er mindre miljøvennlig enn det nye?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Rødt det nye husets klimabelastning de neste 60 år,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Grønt – det gamle fullt oppgraderte gamle huset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(blått – det gamle huset, men uten effektivisering av </a:t>
            </a:r>
            <a:r>
              <a:rPr lang="nb-NO" sz="16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el.spesifikt</a:t>
            </a: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forbruk/varmt vann – </a:t>
            </a:r>
            <a:r>
              <a:rPr lang="nb-NO" sz="16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dvs</a:t>
            </a:r>
            <a:r>
              <a:rPr lang="nb-NO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moderne hvitevarer, sparepærer, tidsstyring med mer)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b="0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Selv etter 60 år er det gamle huset mer klimavennlig!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400" b="1" dirty="0" smtClean="0"/>
              <a:t>MEN</a:t>
            </a:r>
          </a:p>
          <a:p>
            <a:pPr marL="171450" indent="-171450">
              <a:buFontTx/>
              <a:buChar char="-"/>
            </a:pPr>
            <a:r>
              <a:rPr lang="nb-NO" sz="1400" b="1" dirty="0" smtClean="0"/>
              <a:t>Undersøkelse av en bygning – standardbygning</a:t>
            </a:r>
          </a:p>
          <a:p>
            <a:pPr marL="171450" indent="-171450">
              <a:buFontTx/>
              <a:buChar char="-"/>
            </a:pPr>
            <a:r>
              <a:rPr lang="nb-NO" sz="1400" b="1" dirty="0" smtClean="0"/>
              <a:t>Flere bygg?</a:t>
            </a:r>
          </a:p>
          <a:p>
            <a:pPr marL="171450" indent="-171450">
              <a:buFontTx/>
              <a:buChar char="-"/>
            </a:pPr>
            <a:r>
              <a:rPr lang="nb-NO" sz="1400" b="1" dirty="0" smtClean="0"/>
              <a:t>Andre typer bygg – andre svar</a:t>
            </a:r>
          </a:p>
          <a:p>
            <a:pPr marL="171450" indent="-171450">
              <a:buFontTx/>
              <a:buChar char="-"/>
            </a:pPr>
            <a:r>
              <a:rPr lang="nb-NO" sz="1400" b="1" dirty="0" smtClean="0"/>
              <a:t>Grundigere på materialer </a:t>
            </a:r>
            <a:r>
              <a:rPr lang="nb-NO" sz="1400" b="1" dirty="0" err="1" smtClean="0"/>
              <a:t>etc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etc</a:t>
            </a:r>
            <a:endParaRPr lang="nb-NO" sz="1400" b="1" dirty="0" smtClean="0"/>
          </a:p>
          <a:p>
            <a:pPr marL="171450" indent="-171450">
              <a:buFontTx/>
              <a:buChar char="-"/>
            </a:pPr>
            <a:r>
              <a:rPr lang="nb-NO" sz="1400" b="1" dirty="0" smtClean="0"/>
              <a:t>Men flere undersøkelser viser at det tar fra 20-25 år og oppover før man kommer likt</a:t>
            </a:r>
            <a:r>
              <a:rPr lang="nb-NO" sz="1400" b="1" baseline="0" dirty="0" smtClean="0"/>
              <a:t> ut</a:t>
            </a:r>
          </a:p>
          <a:p>
            <a:pPr marL="171450" indent="-171450">
              <a:buFontTx/>
              <a:buChar char="-"/>
            </a:pPr>
            <a:r>
              <a:rPr lang="nb-NO" sz="1400" b="1" baseline="0" dirty="0" smtClean="0"/>
              <a:t>Klimagassreduksjon aller viktigs NÅ</a:t>
            </a:r>
            <a:endParaRPr lang="nb-NO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nb-NO" dirty="0" smtClean="0">
                <a:latin typeface="+mn-lt"/>
              </a:rPr>
              <a:t> 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A2D3B0-165C-49F1-9D3C-0917C5E97A83}" type="slidenum">
              <a:rPr lang="nb-NO" smtClean="0"/>
              <a:pPr eaLnBrk="1" hangingPunct="1"/>
              <a:t>8</a:t>
            </a:fld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SUHITO </a:t>
            </a:r>
          </a:p>
          <a:p>
            <a:endParaRPr lang="nb-NO" dirty="0" smtClean="0"/>
          </a:p>
          <a:p>
            <a:r>
              <a:rPr lang="nb-NO" dirty="0" smtClean="0"/>
              <a:t>Urban </a:t>
            </a:r>
            <a:r>
              <a:rPr lang="nb-NO" dirty="0" err="1" smtClean="0"/>
              <a:t>heritage</a:t>
            </a:r>
            <a:r>
              <a:rPr lang="nb-NO" dirty="0" smtClean="0"/>
              <a:t> – </a:t>
            </a:r>
            <a:r>
              <a:rPr lang="nb-NO" dirty="0" err="1" smtClean="0"/>
              <a:t>Good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Climat</a:t>
            </a:r>
            <a:endParaRPr lang="nb-NO" dirty="0" smtClean="0"/>
          </a:p>
          <a:p>
            <a:endParaRPr 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Endring av bygningsskallet – det vanskeligste for bevaringsverdige bygninger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 kan nå langt – men energikilde er utrolig viktig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Hvis ikke klimabelastning – da kan vi forsvare å måtte bruke</a:t>
            </a:r>
            <a:r>
              <a:rPr lang="nb-NO" baseline="0" dirty="0" smtClean="0"/>
              <a:t> mer.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Trondheim – biobrensel og sol (sommer varmt vann)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Hva med løsninger på områdenivå?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Vulkan – energibrønner, funksjoner med ulikt energibehov, levere energi sommerstid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Det skjer en del på dette området – kan få stor betydning for verneverdige bygg – eks murgårder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 dirty="0" smtClean="0"/>
          </a:p>
          <a:p>
            <a:r>
              <a:rPr lang="nb-NO" dirty="0" smtClean="0"/>
              <a:t>Prosjekt:</a:t>
            </a:r>
            <a:r>
              <a:rPr lang="nb-NO" baseline="0" dirty="0" smtClean="0"/>
              <a:t> Kulturminner – bra for klima</a:t>
            </a:r>
          </a:p>
          <a:p>
            <a:endParaRPr lang="nb-NO" baseline="0" dirty="0" smtClean="0"/>
          </a:p>
          <a:p>
            <a:r>
              <a:rPr lang="nb-NO" baseline="0" dirty="0" smtClean="0"/>
              <a:t>Hva skjer i de nordiske og i de baltisk landene – lite, men….</a:t>
            </a:r>
          </a:p>
          <a:p>
            <a:r>
              <a:rPr lang="nb-NO" baseline="0" dirty="0" smtClean="0"/>
              <a:t>Vulkan = et eksempel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FA0F8-D164-483E-BCC3-BACC61BAED8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8" name="Bilde 7" descr="Gul-del-logo-sva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Plassholder for 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81923" name="Plassholder for tekst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81927" name="Bilde 8" descr="Gul-kro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78A3-A917-4C96-979F-8614C5649D46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F834F074-2E60-4391-AA50-7A184774B4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231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8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74203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BB720B81-0507-4DE2-839A-7B44EE67474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4325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Bilde 7" descr="Gul-del-logo-sva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Plassholder for 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73731" name="Plassholder for tekst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73735" name="Bilde 9" descr="Gul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E310-13B7-425C-A165-F84D8F836F37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F942427A-4FCA-40DE-AB07-224891DFEAC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9137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6CAD-BF8C-4184-AEEA-96D123BD838C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BDD1C904-ACA8-430F-ADEE-7F9DDCA2A5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0097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F6D2-64E5-4271-95C8-A6A0B3936344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E660A8D0-7BC4-46E2-BD58-30F89929865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3610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02BA-AAE1-4A7D-8637-30AA03C06BBF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D02C2289-E81D-4D81-A948-1849E498E28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2185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0673-6F1B-46CB-AB98-16F486C43FBF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47F2C6B1-007F-4200-83BE-97257C960D7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8964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AB04-349D-4C6F-BFAB-2DAF6E281621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E178214-37A3-4773-BD81-53E4E979356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8584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2885-9053-4AF0-87E5-6D95628A60E5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90EB3097-45D8-4945-AEC6-5FF3420A83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57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11BD-B94E-4401-B7AE-18F6765D1293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C1B0F5D0-632A-484B-A1AC-6E02BC572B5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9928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Bilde 7" descr="Svart-del-logo-mediumsva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Plassholder for 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72707" name="Plassholder for tekst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72711" name="Bilde 8" descr="Gul-kro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F096-25B0-45D2-A9AE-5A84F5BE104B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4E18E84-5EC2-4EBB-A3E2-FB995CA1C2C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3548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DF3C-104E-4987-A3A0-2653AA7DFF29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C9119E13-4D7E-4853-B862-17A391CDC2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3484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A880-CAE7-4C82-8BD4-4AC140FAEB9E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687BA6E-D0DA-44C7-A08E-8C21A109ABD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93507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19FC-D368-4067-84B7-9A6482745709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230C2C5-CA0E-41E0-B66F-3C89652AB6B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76250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D5BF-0D37-4D4F-A5CF-425CC79A0556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C8275B94-13D6-42A8-BDF6-60D7318576D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4687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E4C4-D98D-4020-8544-C8F5E7CE137B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7FD8D8F-8522-43A5-9F28-EB4BAA067E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43460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D873-F7FA-490A-BDFC-71FFDE119A99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4F8BD45-BB25-4E88-BA26-EC647734D0C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43922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C709-DAF6-4E42-BC56-26499417AC29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AF2E04C9-0054-4439-9CDA-7A1A72D0EE2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42747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E549-1FDE-41EC-B15F-265798CE7FB0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1F71DE17-1118-4EC8-97E9-A51E1DD370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99894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87E1-ECE4-4606-B411-B0F879A6C69E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68AE7C0-D6BB-4B6E-A3B6-195DAA067B9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5453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Bilde 7" descr="Svart-del-logo-50%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Plassholder for 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71683" name="Plassholder for tekst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71687" name="Bilde 8" descr="Gul-kro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4B67-A6B7-4D22-84FE-2AA023EDA5D0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A9F285B5-10F7-4A62-9D1B-175A399BCC8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1797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8E3C-E217-40A2-B8A1-80B45E6B585A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BE3E01B7-D9FE-4FD5-8A2A-2113EFE067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9906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CA72-4268-415A-A83F-D79278CAFC3B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67B817CA-CB94-4D16-9304-EAE592BF48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6465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6453-E157-4907-B5F9-0F12C9B8A917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7D8D6D6-8227-4AB7-A320-692BA2F67A5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02949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2260-0E25-4D6D-B934-15FDC305BDEC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3CA4775-2EBE-4AD9-A26F-945F1370DEE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44814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C268-4AC6-4E2A-9A17-598DBB91E08D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DFA7F54E-F88F-42A8-B3F1-F916D518482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33286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2588-D484-4B79-8B3D-B8E7B6E4BA4D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19EC518E-AC2C-4E7B-90A6-F8FD87E9FDE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77548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1162-A091-4458-A589-2544759FE34A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16767ADF-7AF0-45B5-B59B-82B3481D7AE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122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8129-3D83-4E6F-8F6A-5377E1EC42B7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A5A5683-DFE3-4E1D-8610-499426C5DB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11440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3F35-C457-44BE-A06D-078133AEC3D8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F58CAE8-5AE6-4C3C-A54B-48A8931F6F3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5058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Bilde 7" descr="Svart-del-logo-50%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105484" name="Bilde 9" descr="Gul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511D8-8158-4517-AD54-5724348AD945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207598F-9EBD-4185-BB59-57B7FE11CAF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98340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6B488-5EDB-45D5-B0C7-B695DD6C7848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78D5422-5CF9-47F5-B900-A3D902C155F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55536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BE84D-642E-4998-A284-0F51E1A6EB61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13AB019-066C-4735-BDB2-2EDB59744B9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8453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425CC-C867-4E35-BF59-D88C418F10FA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D4D72F6-6017-4AE7-9018-B6D5D795DA0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92430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8F167-682D-4BFB-A7B8-772563BBE9B0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691F56F-567A-4AC5-9C28-E08295E0046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92759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9BF66-1665-4351-AEB5-E0FF60E918AC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F48D51AF-C0ED-4516-8F56-FC8516A590A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2638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3202-51CA-4781-A69A-291DC662BECD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EBEC7B77-79D6-4572-9CE3-678ABA60950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99288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F8716-36F5-4A4C-A134-A955565983DF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2540093F-C6C6-4A5F-AAA7-384E9E53D65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671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3D54-860A-411F-B729-A0DF90BBDA6B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A4CE257-35E2-4CFC-9293-939A0D8F61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61554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6554F-C247-4AA8-AF37-F7E5DF67A0E4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E5DC62C4-86BE-4185-B132-E6FE4532528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97761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102EB-5C0A-4710-99DD-CAC412A0643E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131DF303-079A-4251-9C30-76B55026A1D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78319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0" name="Bilde 7" descr="Svart-del-logo-mediumsva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Bilde 8" descr="Gul-kro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56332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4099416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3829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10573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82196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818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779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6C6A-45A5-4A75-900D-E5D8055FA403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CA7929CE-775F-4839-8827-0AECC70185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85098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684995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92599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56863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8" name="Bilde 7" descr="Svart-del-logo-mediumsva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8865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107524" name="Bilde 9" descr="Gul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B7A1-4425-4D94-ADE1-2B053A05B54F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1E4D0C2-2881-4D66-BA93-A5530463213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0448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7365B-494A-4D80-BE21-6C670390E770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7ABC2B69-09C8-4A02-A68D-B0AF7F053B9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02077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ADFF1-9708-41BC-A7E9-EA47CD32B787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411AD35-F243-40BF-909A-1F2AD87A863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96117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2C426-FD71-4F5F-9484-93EE397853D1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C537B194-7223-4870-AA8B-3DC597801E8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63942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DF7EC-AF47-445C-A4B4-3F3A291CB043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66AFA2CD-1207-463B-8095-A7DFC72AAA2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239956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90594-7032-4207-B243-7C310C46C687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1F12394-91FF-4FE4-820D-809E5DCDF21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7143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9CE-53F4-4443-92FA-9733FEB66AC8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62A8715-0680-460A-8E40-5F6E8838B2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47282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84022-9C61-42CB-8BD2-98E13D093543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4F41D315-2F29-40FE-BCEF-4A8EA9482AD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012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338B4-D2B2-4120-BFE1-6AFDA74FE71B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8B8D560F-B981-40B5-BA8F-B329C788487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54805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EF8E2-7524-44A3-8422-0938ACD044CB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AF7DA52-BC00-4AFE-AC70-25B68ECF8C2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43651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AF4C3-D601-4A94-8944-AA9F7469BED9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33D765DA-E96D-4E9B-B465-82705B51B0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5759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2D83-ACF7-4630-B024-642290B68076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B0FAB4B7-DBFC-4DF3-859B-EB0D95358A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114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D6F1-48AD-4B09-8421-421BA38E6622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1EF6BDC-3D50-411F-A9E3-818D3A1EE5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2479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57500" y="6356350"/>
            <a:ext cx="185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F638E-6AA5-4BFA-B419-E7EDC29C3F91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19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57813" y="6356350"/>
            <a:ext cx="107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Side </a:t>
            </a:r>
            <a:fld id="{499B548B-6894-4F49-9686-D15E1E0B90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Bilde 8" descr="Gul-krone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80" r:id="rId11"/>
    <p:sldLayoutId id="214748378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85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7D40C-CE9A-487E-9567-3478B441C0A0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194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43813" y="6356350"/>
            <a:ext cx="107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Side </a:t>
            </a:r>
            <a:fld id="{F25BEA08-C268-41CB-8474-86704D0868E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2055" name="Bilde 9" descr="Gul-logo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307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57500" y="6356350"/>
            <a:ext cx="185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ED8EA-B631-42FD-A01E-A0483639CD46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19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57813" y="6356350"/>
            <a:ext cx="107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Side </a:t>
            </a:r>
            <a:fld id="{009C09C1-0183-40EF-8540-9CFC7717341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3079" name="Bilde 8" descr="Gul-kron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4099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57500" y="6356350"/>
            <a:ext cx="185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ED4AF-5D12-452B-9DC1-8BB150B06873}" type="datetime4">
              <a:rPr lang="nb-NO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19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57813" y="6356350"/>
            <a:ext cx="107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Side </a:t>
            </a:r>
            <a:fld id="{AE8089DE-9A11-4CDC-AD33-C70F6BA60A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4103" name="Bilde 8" descr="Gul-kron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4455" name="Bilde 9" descr="Gul-log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857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DB32C94-14A2-4A6D-9FF6-77B19F58F157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194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43813" y="6356350"/>
            <a:ext cx="1071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Side </a:t>
            </a:r>
            <a:fld id="{3B047C03-AEFA-4FCB-9DB9-87708ADECC5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2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98311" name="Bilde 8" descr="Gul-krone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75" y="5995988"/>
            <a:ext cx="17859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/>
          </p:cNvSpPr>
          <p:nvPr/>
        </p:nvSpPr>
        <p:spPr bwMode="auto">
          <a:xfrm>
            <a:off x="2857500" y="6356350"/>
            <a:ext cx="185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345E33-3FFC-4E08-B085-226C78C300E1}" type="datetime4">
              <a:rPr lang="nb-NO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 november 2012</a:t>
            </a:fld>
            <a:endParaRPr lang="nb-NO" dirty="0">
              <a:latin typeface="+mn-lt"/>
              <a:cs typeface="+mn-cs"/>
            </a:endParaRPr>
          </a:p>
        </p:txBody>
      </p:sp>
      <p:sp>
        <p:nvSpPr>
          <p:cNvPr id="5" name="Plassholder for bunntekst 4"/>
          <p:cNvSpPr>
            <a:spLocks/>
          </p:cNvSpPr>
          <p:nvPr/>
        </p:nvSpPr>
        <p:spPr bwMode="auto">
          <a:xfrm>
            <a:off x="461963" y="6356350"/>
            <a:ext cx="2324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nb-NO" sz="1200" b="1">
                <a:solidFill>
                  <a:schemeClr val="bg1"/>
                </a:solidFill>
                <a:latin typeface="Garamond" pitchFamily="18" charset="0"/>
              </a:rPr>
              <a:t>Navn på foredragsholder</a:t>
            </a:r>
          </a:p>
        </p:txBody>
      </p:sp>
      <p:sp>
        <p:nvSpPr>
          <p:cNvPr id="6" name="Plassholder for lysbildenummer 5"/>
          <p:cNvSpPr>
            <a:spLocks/>
          </p:cNvSpPr>
          <p:nvPr/>
        </p:nvSpPr>
        <p:spPr bwMode="auto">
          <a:xfrm>
            <a:off x="5357813" y="6356350"/>
            <a:ext cx="1071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mtClean="0">
                <a:latin typeface="+mn-lt"/>
                <a:cs typeface="+mn-cs"/>
              </a:rPr>
              <a:t>Side </a:t>
            </a:r>
            <a:fld id="{54750053-7252-42E7-9B64-9787263687D6}" type="slidenum">
              <a:rPr lang="nb-NO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2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6503" name="Bilde 9" descr="Gul-log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6159500"/>
            <a:ext cx="714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857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A8C736DC-EE12-4359-9E91-548609058AB6}" type="datetime4">
              <a:rPr lang="nb-NO"/>
              <a:pPr/>
              <a:t>19. november 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19463" y="6356350"/>
            <a:ext cx="23241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43813" y="6356350"/>
            <a:ext cx="1071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Side </a:t>
            </a:r>
            <a:fld id="{7DAB1BC4-7954-4E36-B3E9-C7D72D35E3C3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gassregnskap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11760" y="4126545"/>
            <a:ext cx="6390456" cy="1584176"/>
          </a:xfrm>
        </p:spPr>
        <p:txBody>
          <a:bodyPr/>
          <a:lstStyle/>
          <a:p>
            <a:pPr algn="r"/>
            <a:r>
              <a:rPr lang="nb-NO" sz="2400" b="1" dirty="0" smtClean="0">
                <a:solidFill>
                  <a:srgbClr val="FFC000"/>
                </a:solidFill>
                <a:latin typeface="+mn-lt"/>
              </a:rPr>
              <a:t>DET </a:t>
            </a:r>
            <a:r>
              <a:rPr lang="nb-NO" sz="2400" b="1" dirty="0" smtClean="0">
                <a:solidFill>
                  <a:srgbClr val="FF0000"/>
                </a:solidFill>
                <a:latin typeface="+mn-lt"/>
              </a:rPr>
              <a:t>GRØNNESTE</a:t>
            </a:r>
            <a:r>
              <a:rPr lang="nb-NO" sz="2400" b="1" dirty="0" smtClean="0">
                <a:solidFill>
                  <a:srgbClr val="FFC000"/>
                </a:solidFill>
                <a:latin typeface="+mn-lt"/>
              </a:rPr>
              <a:t> HUSET</a:t>
            </a:r>
            <a:r>
              <a:rPr lang="nb-NO" sz="18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nb-NO" sz="1800" b="1" dirty="0" smtClean="0">
                <a:solidFill>
                  <a:srgbClr val="FFC000"/>
                </a:solidFill>
                <a:latin typeface="+mn-lt"/>
              </a:rPr>
            </a:br>
            <a:r>
              <a:rPr lang="nb-NO" sz="1800" b="1" dirty="0" smtClean="0">
                <a:solidFill>
                  <a:srgbClr val="FFC000"/>
                </a:solidFill>
                <a:latin typeface="+mn-lt"/>
              </a:rPr>
              <a:t>5. SEPTEMBER 2012</a:t>
            </a:r>
            <a:r>
              <a:rPr lang="nb-NO" sz="1800" dirty="0" smtClean="0">
                <a:latin typeface="+mn-lt"/>
              </a:rPr>
              <a:t/>
            </a:r>
            <a:br>
              <a:rPr lang="nb-NO" sz="1800" dirty="0" smtClean="0">
                <a:latin typeface="+mn-lt"/>
              </a:rPr>
            </a:br>
            <a:r>
              <a:rPr lang="nb-NO" sz="1800" dirty="0">
                <a:latin typeface="+mn-lt"/>
              </a:rPr>
              <a:t/>
            </a:r>
            <a:br>
              <a:rPr lang="nb-NO" sz="1800" dirty="0">
                <a:latin typeface="+mn-lt"/>
              </a:rPr>
            </a:br>
            <a:r>
              <a:rPr lang="nb-NO" sz="1800" dirty="0" smtClean="0">
                <a:latin typeface="+mn-lt"/>
              </a:rPr>
              <a:t>Marte Boro, Riksantikvaren</a:t>
            </a:r>
            <a:br>
              <a:rPr lang="nb-NO" sz="1800" dirty="0" smtClean="0">
                <a:latin typeface="+mn-lt"/>
              </a:rPr>
            </a:br>
            <a:r>
              <a:rPr lang="nb-NO" sz="1800" dirty="0" smtClean="0">
                <a:latin typeface="+mn-lt"/>
              </a:rPr>
              <a:t/>
            </a:r>
            <a:br>
              <a:rPr lang="nb-NO" sz="1800" dirty="0" smtClean="0">
                <a:latin typeface="+mn-lt"/>
              </a:rPr>
            </a:br>
            <a:endParaRPr lang="nb-NO" sz="1800" dirty="0">
              <a:latin typeface="+mn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259632" y="1314634"/>
            <a:ext cx="7614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3600" b="1" dirty="0" smtClean="0">
                <a:solidFill>
                  <a:srgbClr val="FFC000"/>
                </a:solidFill>
                <a:latin typeface="+mn-lt"/>
              </a:rPr>
              <a:t>Energisparing </a:t>
            </a:r>
            <a:r>
              <a:rPr lang="nb-NO" sz="3600" b="1" dirty="0" err="1" smtClean="0">
                <a:solidFill>
                  <a:srgbClr val="FFC000"/>
                </a:solidFill>
                <a:latin typeface="+mn-lt"/>
              </a:rPr>
              <a:t>vs</a:t>
            </a:r>
            <a:r>
              <a:rPr lang="nb-NO" sz="3600" b="1" dirty="0" smtClean="0">
                <a:solidFill>
                  <a:srgbClr val="FFC000"/>
                </a:solidFill>
                <a:latin typeface="+mn-lt"/>
              </a:rPr>
              <a:t> bygningsvern</a:t>
            </a:r>
            <a:r>
              <a:rPr lang="nb-NO" sz="3600" b="1" dirty="0">
                <a:solidFill>
                  <a:srgbClr val="FFC000"/>
                </a:solidFill>
                <a:latin typeface="+mn-lt"/>
              </a:rPr>
              <a:t>?</a:t>
            </a:r>
          </a:p>
          <a:p>
            <a:pPr algn="r"/>
            <a:r>
              <a:rPr lang="nb-NO" sz="3600" b="1" dirty="0" smtClean="0">
                <a:solidFill>
                  <a:srgbClr val="FFC000"/>
                </a:solidFill>
                <a:latin typeface="+mn-lt"/>
              </a:rPr>
              <a:t>Ny kunnskap fra nye studier</a:t>
            </a:r>
            <a:r>
              <a:rPr lang="nb-NO" sz="3600" b="1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algn="r"/>
            <a:endParaRPr lang="nb-NO" sz="36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3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B2885-9053-4AF0-87E5-6D95628A60E5}" type="datetime4">
              <a:rPr lang="nb-NO" smtClean="0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90EB3097-45D8-4945-AEC6-5FF3420A83C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7" name="Bil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640871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63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>
          <a:xfrm>
            <a:off x="380330" y="548680"/>
            <a:ext cx="4263678" cy="1296144"/>
          </a:xfrm>
        </p:spPr>
        <p:txBody>
          <a:bodyPr/>
          <a:lstStyle/>
          <a:p>
            <a:r>
              <a:rPr lang="nb-NO" b="1" dirty="0" smtClean="0">
                <a:solidFill>
                  <a:srgbClr val="FFC000"/>
                </a:solidFill>
              </a:rPr>
              <a:t>Hvor gode blir gamle vinduer når de oppgraderes?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7497" y="4725144"/>
            <a:ext cx="3999576" cy="1728192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 Narrow" pitchFamily="34" charset="0"/>
              </a:rPr>
              <a:t>Gjennomført av Sintef på oppdrag fra Riksantikvaren/Enova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U:\Pro\1_Byggematerialer_og_Konstruksjoner\304003_BYGNINGSFYSIKK\3D1110_ENOVA\Fag\IMG_04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1897" y="0"/>
            <a:ext cx="446210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141924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ssholder for bunntekst 4"/>
          <p:cNvSpPr txBox="1">
            <a:spLocks/>
          </p:cNvSpPr>
          <p:nvPr/>
        </p:nvSpPr>
        <p:spPr>
          <a:xfrm>
            <a:off x="461963" y="6356350"/>
            <a:ext cx="23241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b-NO" sz="1200" dirty="0" smtClean="0"/>
              <a:t>Marte Boro, Riksantikvaren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769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12</a:t>
            </a:fld>
            <a:endParaRPr lang="nb-NO" noProof="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9552" y="308736"/>
            <a:ext cx="7416824" cy="542452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6096" y="5445224"/>
            <a:ext cx="705624" cy="96726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54792" y="573325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latin typeface="Arial Narrow" pitchFamily="34" charset="0"/>
              </a:rPr>
              <a:t>U-verdi måles </a:t>
            </a:r>
            <a:r>
              <a:rPr lang="nb-NO" sz="1600" dirty="0">
                <a:latin typeface="Arial Narrow" pitchFamily="34" charset="0"/>
              </a:rPr>
              <a:t>i W/m2K som angir den mengde varme som pr. tidsenhet passerer en kvadratmeter av en konstruksjonen ved temperaturforskjell på e</a:t>
            </a:r>
            <a:r>
              <a:rPr lang="nb-NO" sz="1600" dirty="0" smtClean="0">
                <a:latin typeface="Arial Narrow" pitchFamily="34" charset="0"/>
              </a:rPr>
              <a:t>n </a:t>
            </a:r>
            <a:r>
              <a:rPr lang="nb-NO" sz="1600" dirty="0">
                <a:latin typeface="Arial Narrow" pitchFamily="34" charset="0"/>
              </a:rPr>
              <a:t>grad mellom konstruksjonens to sider.</a:t>
            </a:r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61963" y="6356350"/>
            <a:ext cx="23241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b-NO" sz="1200" dirty="0" smtClean="0"/>
              <a:t>Marte Boro, Riksantikvaren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16071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13</a:t>
            </a:fld>
            <a:endParaRPr lang="nb-NO" noProof="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8" t="36222" r="28769" b="26126"/>
          <a:stretch/>
        </p:blipFill>
        <p:spPr>
          <a:xfrm>
            <a:off x="315184" y="188640"/>
            <a:ext cx="6977568" cy="56787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032148" cy="14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lassholder for bunntekst 4"/>
          <p:cNvSpPr txBox="1">
            <a:spLocks/>
          </p:cNvSpPr>
          <p:nvPr/>
        </p:nvSpPr>
        <p:spPr>
          <a:xfrm>
            <a:off x="461963" y="6356350"/>
            <a:ext cx="23241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b-NO" sz="1200" dirty="0" smtClean="0"/>
              <a:t>Marte Boro, Riksantikvaren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36879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40768"/>
            <a:ext cx="6228184" cy="42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923928" cy="2808312"/>
          </a:xfrm>
        </p:spPr>
        <p:txBody>
          <a:bodyPr/>
          <a:lstStyle/>
          <a:p>
            <a: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  <a:t>Hva bruker vi energi på?</a:t>
            </a:r>
            <a:b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</a:br>
            <a: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  <a:t/>
            </a:r>
            <a:b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</a:br>
            <a: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  <a:t>Hvilke tiltak gir mest energisparing?</a:t>
            </a:r>
            <a:b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</a:br>
            <a: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  <a:t/>
            </a:r>
            <a:b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</a:br>
            <a: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  <a:t>Hvilke råd er gode råd?</a:t>
            </a:r>
            <a:br>
              <a:rPr lang="nb-NO" sz="2800" b="1" dirty="0" smtClean="0">
                <a:solidFill>
                  <a:srgbClr val="FFC000"/>
                </a:solidFill>
                <a:latin typeface="Arial Narrow" pitchFamily="34" charset="0"/>
              </a:rPr>
            </a:br>
            <a:endParaRPr lang="nb-NO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BB720B81-0507-4DE2-839A-7B44EE67474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1963" y="6356350"/>
            <a:ext cx="2324100" cy="365125"/>
          </a:xfrm>
        </p:spPr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179512" y="576635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latin typeface="Arial Narrow" pitchFamily="34" charset="0"/>
              </a:rPr>
              <a:t>Utredningen Energieffektiviseringstiltak i eksisterende bygninger</a:t>
            </a:r>
            <a:endParaRPr lang="nb-NO" sz="2400" dirty="0" smtClean="0"/>
          </a:p>
          <a:p>
            <a:r>
              <a:rPr lang="nb-NO" sz="2400" dirty="0" smtClean="0">
                <a:latin typeface="Arial Narrow" pitchFamily="34" charset="0"/>
              </a:rPr>
              <a:t>Gjennomført av </a:t>
            </a:r>
            <a:r>
              <a:rPr lang="nb-NO" sz="2400" dirty="0" err="1" smtClean="0">
                <a:latin typeface="Arial Narrow" pitchFamily="34" charset="0"/>
              </a:rPr>
              <a:t>Sintef</a:t>
            </a:r>
            <a:r>
              <a:rPr lang="nb-NO" sz="2400" dirty="0" smtClean="0">
                <a:latin typeface="Arial Narrow" pitchFamily="34" charset="0"/>
              </a:rPr>
              <a:t> og NIKU på oppdrag fra Riksantikvaren</a:t>
            </a:r>
          </a:p>
        </p:txBody>
      </p:sp>
    </p:spTree>
    <p:extLst>
      <p:ext uri="{BB962C8B-B14F-4D97-AF65-F5344CB8AC3E}">
        <p14:creationId xmlns:p14="http://schemas.microsoft.com/office/powerpoint/2010/main" xmlns="" val="1518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81336" y="197768"/>
            <a:ext cx="3970784" cy="1143000"/>
          </a:xfrm>
        </p:spPr>
        <p:txBody>
          <a:bodyPr/>
          <a:lstStyle/>
          <a:p>
            <a:r>
              <a:rPr lang="nb-NO" sz="3600" dirty="0" smtClean="0">
                <a:solidFill>
                  <a:srgbClr val="FFC000"/>
                </a:solidFill>
                <a:latin typeface="Arial Narrow" pitchFamily="34" charset="0"/>
              </a:rPr>
              <a:t>Hvor stor er effekten?</a:t>
            </a:r>
            <a:endParaRPr lang="nb-NO" sz="36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BB720B81-0507-4DE2-839A-7B44EE67474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77206" y="1196752"/>
            <a:ext cx="56310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700275" y="5173100"/>
            <a:ext cx="693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Arial Narrow" pitchFamily="34" charset="0"/>
              </a:rPr>
              <a:t>Kilde: Sintef/NIKU-rapporten </a:t>
            </a:r>
          </a:p>
          <a:p>
            <a:r>
              <a:rPr lang="nb-NO" dirty="0" smtClean="0">
                <a:latin typeface="Arial Narrow" pitchFamily="34" charset="0"/>
              </a:rPr>
              <a:t>«Energieffektiviseringstiltak i eksisterende bygninger»</a:t>
            </a:r>
          </a:p>
        </p:txBody>
      </p:sp>
    </p:spTree>
    <p:extLst>
      <p:ext uri="{BB962C8B-B14F-4D97-AF65-F5344CB8AC3E}">
        <p14:creationId xmlns:p14="http://schemas.microsoft.com/office/powerpoint/2010/main" xmlns="" val="41112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B2885-9053-4AF0-87E5-6D95628A60E5}" type="datetime4">
              <a:rPr lang="nb-NO" smtClean="0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90EB3097-45D8-4945-AEC6-5FF3420A83C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42" t="11539" r="27343" b="8741"/>
          <a:stretch/>
        </p:blipFill>
        <p:spPr bwMode="auto">
          <a:xfrm>
            <a:off x="107504" y="116632"/>
            <a:ext cx="320937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4" t="14844" r="31953" b="5469"/>
          <a:stretch/>
        </p:blipFill>
        <p:spPr bwMode="auto">
          <a:xfrm>
            <a:off x="2479533" y="908720"/>
            <a:ext cx="324459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9" t="5498" r="25937" b="9980"/>
          <a:stretch/>
        </p:blipFill>
        <p:spPr bwMode="auto">
          <a:xfrm>
            <a:off x="4932040" y="1700808"/>
            <a:ext cx="331236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87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90EB3097-45D8-4945-AEC6-5FF3420A83C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3584" y="4020673"/>
            <a:ext cx="2922985" cy="286326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0210" y="4020673"/>
            <a:ext cx="3239638" cy="288032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78833" y="4020673"/>
            <a:ext cx="2981377" cy="286326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98953" y="1052736"/>
            <a:ext cx="2479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>
                <a:latin typeface="Arial Narrow" pitchFamily="34" charset="0"/>
              </a:rPr>
              <a:t>Enøk </a:t>
            </a:r>
            <a:r>
              <a:rPr lang="nb-NO" sz="2400" dirty="0">
                <a:latin typeface="Arial Narrow" pitchFamily="34" charset="0"/>
              </a:rPr>
              <a:t>for å redusere klimabelastningene, bedre standarden og bedre økonomien for eier</a:t>
            </a:r>
          </a:p>
        </p:txBody>
      </p:sp>
      <p:sp>
        <p:nvSpPr>
          <p:cNvPr id="8" name="Rektangel 7"/>
          <p:cNvSpPr/>
          <p:nvPr/>
        </p:nvSpPr>
        <p:spPr>
          <a:xfrm>
            <a:off x="3376646" y="1084744"/>
            <a:ext cx="247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>
                <a:latin typeface="Arial Narrow" pitchFamily="34" charset="0"/>
              </a:rPr>
              <a:t>Bevar kulturhistoriske verdier</a:t>
            </a:r>
          </a:p>
        </p:txBody>
      </p:sp>
      <p:sp>
        <p:nvSpPr>
          <p:cNvPr id="9" name="Rektangel 8"/>
          <p:cNvSpPr/>
          <p:nvPr/>
        </p:nvSpPr>
        <p:spPr>
          <a:xfrm>
            <a:off x="6012160" y="111675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>
                <a:latin typeface="Arial Narrow" pitchFamily="34" charset="0"/>
              </a:rPr>
              <a:t>Unngå bygningsfysiske skader og dårlig inneklima</a:t>
            </a:r>
          </a:p>
        </p:txBody>
      </p:sp>
    </p:spTree>
    <p:extLst>
      <p:ext uri="{BB962C8B-B14F-4D97-AF65-F5344CB8AC3E}">
        <p14:creationId xmlns:p14="http://schemas.microsoft.com/office/powerpoint/2010/main" xmlns="" val="829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egning gammelt nytt h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4913" y="0"/>
            <a:ext cx="5399087" cy="4778375"/>
          </a:xfrm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-252413" y="765175"/>
            <a:ext cx="4859338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GB" sz="2800" b="1" dirty="0" err="1">
                <a:solidFill>
                  <a:srgbClr val="F0AB10"/>
                </a:solidFill>
                <a:latin typeface="Arial Narrow" pitchFamily="34" charset="0"/>
              </a:rPr>
              <a:t>Moderne</a:t>
            </a:r>
            <a:r>
              <a:rPr lang="en-GB" sz="2800" b="1" dirty="0">
                <a:solidFill>
                  <a:srgbClr val="F0AB10"/>
                </a:solidFill>
                <a:latin typeface="Arial Narrow" pitchFamily="34" charset="0"/>
              </a:rPr>
              <a:t> </a:t>
            </a:r>
            <a:r>
              <a:rPr lang="en-GB" sz="2800" b="1" dirty="0" err="1">
                <a:solidFill>
                  <a:srgbClr val="F0AB10"/>
                </a:solidFill>
                <a:latin typeface="Arial Narrow" pitchFamily="34" charset="0"/>
              </a:rPr>
              <a:t>bygningsteknologi</a:t>
            </a:r>
            <a:r>
              <a:rPr lang="en-GB" sz="2800" b="1" dirty="0">
                <a:solidFill>
                  <a:srgbClr val="F0AB10"/>
                </a:solidFill>
                <a:latin typeface="Arial Narrow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GB" sz="2800" dirty="0" smtClean="0">
                <a:latin typeface="Arial Narrow" pitchFamily="34" charset="0"/>
              </a:rPr>
              <a:t> Mange </a:t>
            </a:r>
            <a:r>
              <a:rPr lang="en-GB" sz="2800" dirty="0" err="1" smtClean="0">
                <a:latin typeface="Arial Narrow" pitchFamily="34" charset="0"/>
              </a:rPr>
              <a:t>materialtyper</a:t>
            </a:r>
            <a:r>
              <a:rPr lang="en-GB" sz="2800" dirty="0" smtClean="0">
                <a:latin typeface="Arial Narrow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Luft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og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vanntatte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strukturer</a:t>
            </a:r>
            <a:r>
              <a:rPr lang="en-GB" sz="2800" dirty="0">
                <a:latin typeface="Arial Narrow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Kontrollert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ventilasjon</a:t>
            </a:r>
            <a:endParaRPr lang="en-GB" sz="2800" b="1" dirty="0">
              <a:latin typeface="Arial Narrow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-396552" y="3789040"/>
            <a:ext cx="93964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GB" sz="2800" b="1" dirty="0" err="1">
                <a:solidFill>
                  <a:srgbClr val="FF9900"/>
                </a:solidFill>
                <a:latin typeface="Arial Narrow" pitchFamily="34" charset="0"/>
              </a:rPr>
              <a:t>Gammel</a:t>
            </a:r>
            <a:r>
              <a:rPr lang="en-GB" sz="2800" b="1" dirty="0">
                <a:solidFill>
                  <a:srgbClr val="FF9900"/>
                </a:solidFill>
                <a:latin typeface="Arial Narrow" pitchFamily="34" charset="0"/>
              </a:rPr>
              <a:t> </a:t>
            </a:r>
            <a:r>
              <a:rPr lang="en-GB" sz="2800" b="1" dirty="0" err="1">
                <a:solidFill>
                  <a:srgbClr val="FF9900"/>
                </a:solidFill>
                <a:latin typeface="Arial Narrow" pitchFamily="34" charset="0"/>
              </a:rPr>
              <a:t>bygningsteknologi</a:t>
            </a:r>
            <a:endParaRPr lang="en-GB" sz="2800" b="1" dirty="0">
              <a:solidFill>
                <a:srgbClr val="FF9900"/>
              </a:solidFill>
              <a:latin typeface="Arial Narrow" pitchFamily="34" charset="0"/>
            </a:endParaRPr>
          </a:p>
          <a:p>
            <a:pPr lvl="1">
              <a:buFontTx/>
              <a:buChar char="•"/>
            </a:pP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Få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materialer</a:t>
            </a:r>
            <a:endParaRPr lang="en-GB" sz="2800" dirty="0">
              <a:latin typeface="Arial Narrow" pitchFamily="34" charset="0"/>
            </a:endParaRPr>
          </a:p>
          <a:p>
            <a:pPr lvl="1">
              <a:buFontTx/>
              <a:buChar char="•"/>
            </a:pP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Svakere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og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mer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diffusjonsåpne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materialer</a:t>
            </a:r>
            <a:endParaRPr lang="en-GB" sz="2800" dirty="0">
              <a:latin typeface="Arial Narrow" pitchFamily="34" charset="0"/>
            </a:endParaRPr>
          </a:p>
          <a:p>
            <a:pPr lvl="1">
              <a:buFontTx/>
              <a:buChar char="•"/>
            </a:pP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Enkelt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designede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strukturer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som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lekker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luft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og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varme</a:t>
            </a:r>
            <a:endParaRPr lang="en-GB" sz="2800" dirty="0">
              <a:latin typeface="Arial Narrow" pitchFamily="34" charset="0"/>
            </a:endParaRPr>
          </a:p>
          <a:p>
            <a:pPr lvl="1"/>
            <a:r>
              <a:rPr lang="en-GB" sz="2800" dirty="0">
                <a:latin typeface="Arial Narrow" pitchFamily="34" charset="0"/>
              </a:rPr>
              <a:t>  - </a:t>
            </a:r>
            <a:r>
              <a:rPr lang="en-GB" sz="2800" dirty="0" err="1">
                <a:latin typeface="Arial Narrow" pitchFamily="34" charset="0"/>
              </a:rPr>
              <a:t>Dermed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vil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konstruksjonene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tørke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og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lufta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ventileres</a:t>
            </a:r>
            <a:r>
              <a:rPr lang="en-GB" sz="2400" dirty="0">
                <a:latin typeface="Arial Narrow" pitchFamily="34" charset="0"/>
              </a:rPr>
              <a:t>.</a:t>
            </a:r>
            <a:r>
              <a:rPr lang="en-GB" sz="2800" dirty="0">
                <a:latin typeface="Arial Narrow" pitchFamily="34" charset="0"/>
              </a:rPr>
              <a:t> 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1963" y="6356350"/>
            <a:ext cx="2324100" cy="365125"/>
          </a:xfrm>
        </p:spPr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251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20"/>
          <p:cNvSpPr>
            <a:spLocks noChangeArrowheads="1"/>
          </p:cNvSpPr>
          <p:nvPr/>
        </p:nvSpPr>
        <p:spPr bwMode="auto">
          <a:xfrm>
            <a:off x="311384" y="4330839"/>
            <a:ext cx="366119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 Narrow" pitchFamily="34" charset="0"/>
              </a:rPr>
              <a:t>Gammelt </a:t>
            </a:r>
            <a:r>
              <a:rPr lang="nb-NO" sz="2400" b="1" dirty="0" err="1" smtClean="0">
                <a:latin typeface="Arial Narrow" pitchFamily="34" charset="0"/>
              </a:rPr>
              <a:t>laftahus</a:t>
            </a:r>
            <a:r>
              <a:rPr lang="nb-NO" sz="2400" b="1" dirty="0" smtClean="0">
                <a:latin typeface="Arial Narrow" pitchFamily="34" charset="0"/>
              </a:rPr>
              <a:t/>
            </a:r>
            <a:br>
              <a:rPr lang="nb-NO" sz="2400" b="1" dirty="0" smtClean="0">
                <a:latin typeface="Arial Narrow" pitchFamily="34" charset="0"/>
              </a:rPr>
            </a:br>
            <a:r>
              <a:rPr lang="nb-NO" sz="2400" b="1" dirty="0" smtClean="0">
                <a:latin typeface="Arial Narrow" pitchFamily="34" charset="0"/>
              </a:rPr>
              <a:t>- </a:t>
            </a:r>
            <a:r>
              <a:rPr lang="nb-NO" sz="2400" dirty="0">
                <a:latin typeface="Arial Narrow" pitchFamily="34" charset="0"/>
              </a:rPr>
              <a:t>Lite energieffektivt</a:t>
            </a:r>
          </a:p>
          <a:p>
            <a:pPr>
              <a:buFontTx/>
              <a:buChar char="-"/>
            </a:pPr>
            <a:r>
              <a:rPr lang="nb-NO" sz="2400" dirty="0">
                <a:latin typeface="Arial Narrow" pitchFamily="34" charset="0"/>
              </a:rPr>
              <a:t> Miljøvennlige materialer </a:t>
            </a:r>
          </a:p>
          <a:p>
            <a:pPr>
              <a:buFontTx/>
              <a:buChar char="-"/>
            </a:pPr>
            <a:r>
              <a:rPr lang="nb-NO" sz="2400" dirty="0">
                <a:latin typeface="Arial Narrow" pitchFamily="34" charset="0"/>
              </a:rPr>
              <a:t> Allerede bygd</a:t>
            </a:r>
          </a:p>
          <a:p>
            <a:pPr>
              <a:buFontTx/>
              <a:buChar char="-"/>
            </a:pPr>
            <a:r>
              <a:rPr lang="nb-NO" sz="2400" dirty="0">
                <a:latin typeface="Arial Narrow" pitchFamily="34" charset="0"/>
              </a:rPr>
              <a:t> CO2-lagring</a:t>
            </a:r>
          </a:p>
          <a:p>
            <a:r>
              <a:rPr lang="nb-NO" sz="2400" dirty="0">
                <a:latin typeface="Arial Narrow" pitchFamily="34" charset="0"/>
              </a:rPr>
              <a:t>- Lang levetid  </a:t>
            </a:r>
          </a:p>
          <a:p>
            <a:pPr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 Fyring med ved – fornybar ressurs</a:t>
            </a:r>
          </a:p>
        </p:txBody>
      </p:sp>
      <p:sp>
        <p:nvSpPr>
          <p:cNvPr id="258053" name="Rectangle 21"/>
          <p:cNvSpPr>
            <a:spLocks noChangeArrowheads="1"/>
          </p:cNvSpPr>
          <p:nvPr/>
        </p:nvSpPr>
        <p:spPr bwMode="auto">
          <a:xfrm>
            <a:off x="4644008" y="4370328"/>
            <a:ext cx="46805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sz="2400" b="1" dirty="0" smtClean="0">
                <a:latin typeface="Arial Narrow" pitchFamily="34" charset="0"/>
              </a:rPr>
              <a:t>Lavenergihus</a:t>
            </a:r>
            <a:br>
              <a:rPr lang="nb-NO" sz="2400" b="1" dirty="0" smtClean="0">
                <a:latin typeface="Arial Narrow" pitchFamily="34" charset="0"/>
              </a:rPr>
            </a:br>
            <a:r>
              <a:rPr lang="nb-NO" sz="2400" dirty="0" smtClean="0">
                <a:latin typeface="Arial Narrow" pitchFamily="34" charset="0"/>
              </a:rPr>
              <a:t>- </a:t>
            </a:r>
            <a:r>
              <a:rPr lang="nb-NO" sz="2400" dirty="0">
                <a:latin typeface="Arial Narrow" pitchFamily="34" charset="0"/>
              </a:rPr>
              <a:t>Energieffektivt  i drift</a:t>
            </a:r>
          </a:p>
          <a:p>
            <a:pPr>
              <a:buFontTx/>
              <a:buChar char="-"/>
            </a:pPr>
            <a:r>
              <a:rPr lang="nb-NO" sz="2400" dirty="0">
                <a:latin typeface="Arial Narrow" pitchFamily="34" charset="0"/>
              </a:rPr>
              <a:t> Byggingen krever energi og gir klima-</a:t>
            </a:r>
          </a:p>
          <a:p>
            <a:r>
              <a:rPr lang="nb-NO" sz="2400" dirty="0">
                <a:latin typeface="Arial Narrow" pitchFamily="34" charset="0"/>
              </a:rPr>
              <a:t>  gasser ved produksjon og transport</a:t>
            </a:r>
          </a:p>
          <a:p>
            <a:pPr>
              <a:buFontTx/>
              <a:buChar char="-"/>
            </a:pPr>
            <a:r>
              <a:rPr lang="nb-NO" sz="2400" dirty="0">
                <a:latin typeface="Arial Narrow" pitchFamily="34" charset="0"/>
              </a:rPr>
              <a:t> Drift og vedlikehold medfører </a:t>
            </a:r>
          </a:p>
          <a:p>
            <a:r>
              <a:rPr lang="nb-NO" sz="2400" dirty="0">
                <a:latin typeface="Arial Narrow" pitchFamily="34" charset="0"/>
              </a:rPr>
              <a:t>  sannsynligvis større </a:t>
            </a:r>
            <a:r>
              <a:rPr lang="nb-NO" sz="2400" dirty="0" smtClean="0">
                <a:latin typeface="Arial Narrow" pitchFamily="34" charset="0"/>
              </a:rPr>
              <a:t>miljøbelastning</a:t>
            </a:r>
            <a:endParaRPr lang="nb-NO" sz="2400" dirty="0">
              <a:solidFill>
                <a:srgbClr val="004677"/>
              </a:solidFill>
              <a:latin typeface="Arial Narrow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038" y="1196752"/>
            <a:ext cx="3995938" cy="299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311384" y="44624"/>
            <a:ext cx="9013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C000"/>
                </a:solidFill>
                <a:latin typeface="Arial Narrow" pitchFamily="34" charset="0"/>
              </a:rPr>
              <a:t>Hva er mest miljøvennlig, </a:t>
            </a:r>
            <a:endParaRPr lang="nb-NO" sz="32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nb-NO" sz="3200" b="1" dirty="0" smtClean="0">
                <a:solidFill>
                  <a:srgbClr val="FFC000"/>
                </a:solidFill>
                <a:latin typeface="Arial Narrow" pitchFamily="34" charset="0"/>
              </a:rPr>
              <a:t>- et </a:t>
            </a:r>
            <a:r>
              <a:rPr lang="nb-NO" sz="3200" b="1" dirty="0">
                <a:solidFill>
                  <a:srgbClr val="FFC000"/>
                </a:solidFill>
                <a:latin typeface="Arial Narrow" pitchFamily="34" charset="0"/>
              </a:rPr>
              <a:t>gammelt </a:t>
            </a:r>
            <a:r>
              <a:rPr lang="nb-NO" sz="3200" b="1" dirty="0" smtClean="0">
                <a:solidFill>
                  <a:srgbClr val="FFC000"/>
                </a:solidFill>
                <a:latin typeface="Arial Narrow" pitchFamily="34" charset="0"/>
              </a:rPr>
              <a:t>lafta hus </a:t>
            </a:r>
            <a:r>
              <a:rPr lang="nb-NO" sz="3200" b="1" dirty="0">
                <a:solidFill>
                  <a:srgbClr val="FFC000"/>
                </a:solidFill>
                <a:latin typeface="Arial Narrow" pitchFamily="34" charset="0"/>
              </a:rPr>
              <a:t>eller et nytt lavenergibygg?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39700" y="1196752"/>
            <a:ext cx="3988955" cy="299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309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innhold 2"/>
          <p:cNvSpPr>
            <a:spLocks noGrp="1"/>
          </p:cNvSpPr>
          <p:nvPr>
            <p:ph idx="1"/>
          </p:nvPr>
        </p:nvSpPr>
        <p:spPr>
          <a:xfrm>
            <a:off x="240134" y="476672"/>
            <a:ext cx="3744417" cy="5289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b-NO" dirty="0" smtClean="0">
                <a:latin typeface="Arial Narrow" pitchFamily="34" charset="0"/>
              </a:rPr>
              <a:t>Hva har vi vurdert? </a:t>
            </a:r>
          </a:p>
          <a:p>
            <a:r>
              <a:rPr lang="nb-NO" dirty="0" smtClean="0">
                <a:latin typeface="Arial Narrow" pitchFamily="34" charset="0"/>
              </a:rPr>
              <a:t>Utslipp fra energibruk i driftsfasen </a:t>
            </a:r>
          </a:p>
          <a:p>
            <a:pPr>
              <a:defRPr/>
            </a:pPr>
            <a:r>
              <a:rPr lang="nb-NO" dirty="0" smtClean="0">
                <a:latin typeface="Arial Narrow" pitchFamily="34" charset="0"/>
              </a:rPr>
              <a:t>Utslipp fra produksjon av materialer</a:t>
            </a:r>
          </a:p>
          <a:p>
            <a:pPr marL="0" indent="0">
              <a:buNone/>
              <a:defRPr/>
            </a:pPr>
            <a:endParaRPr lang="nb-NO" sz="800" dirty="0" smtClean="0"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nb-NO" dirty="0" smtClean="0">
                <a:latin typeface="Arial Narrow" pitchFamily="34" charset="0"/>
              </a:rPr>
              <a:t>Levetid </a:t>
            </a:r>
            <a:r>
              <a:rPr lang="nb-NO" dirty="0">
                <a:latin typeface="Arial Narrow" pitchFamily="34" charset="0"/>
              </a:rPr>
              <a:t>på 60  </a:t>
            </a:r>
          </a:p>
          <a:p>
            <a:pPr marL="0" indent="0">
              <a:buNone/>
              <a:defRPr/>
            </a:pPr>
            <a:endParaRPr lang="nb-NO" sz="2400" u="sng" dirty="0" smtClean="0">
              <a:hlinkClick r:id=""/>
            </a:endParaRPr>
          </a:p>
          <a:p>
            <a:pPr marL="0" indent="0">
              <a:buNone/>
              <a:defRPr/>
            </a:pPr>
            <a:r>
              <a:rPr lang="nb-NO" sz="2000" u="sng" dirty="0" smtClean="0">
                <a:hlinkClick r:id="rId3"/>
              </a:rPr>
              <a:t>www.klimagassregnskap.no</a:t>
            </a:r>
            <a:r>
              <a:rPr lang="nb-NO" sz="2000" dirty="0" smtClean="0"/>
              <a:t>.</a:t>
            </a:r>
          </a:p>
          <a:p>
            <a:pPr marL="0" indent="0">
              <a:buNone/>
              <a:defRPr/>
            </a:pPr>
            <a:endParaRPr lang="nb-NO" sz="2000" dirty="0"/>
          </a:p>
          <a:p>
            <a:pPr>
              <a:buFontTx/>
              <a:buChar char="-"/>
            </a:pPr>
            <a:endParaRPr lang="nb-NO" dirty="0" smtClean="0">
              <a:latin typeface="Arial Narrow" pitchFamily="34" charset="0"/>
            </a:endParaRPr>
          </a:p>
          <a:p>
            <a:endParaRPr lang="nb-NO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5079" y="19422"/>
            <a:ext cx="5143500" cy="6858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1963" y="6356350"/>
            <a:ext cx="2324100" cy="365125"/>
          </a:xfrm>
        </p:spPr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5496" y="566124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 smtClean="0">
                <a:latin typeface="Arial Narrow" pitchFamily="34" charset="0"/>
              </a:rPr>
              <a:t>Gjennomført av </a:t>
            </a:r>
            <a:r>
              <a:rPr lang="nb-NO" sz="2400" dirty="0" err="1" smtClean="0">
                <a:latin typeface="Arial Narrow" pitchFamily="34" charset="0"/>
              </a:rPr>
              <a:t>Civitas</a:t>
            </a:r>
            <a:r>
              <a:rPr lang="nb-NO" sz="2400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nb-NO" sz="2400" dirty="0" smtClean="0">
                <a:latin typeface="Arial Narrow" pitchFamily="34" charset="0"/>
              </a:rPr>
              <a:t>på oppdrag fra Riksantikvaren</a:t>
            </a:r>
          </a:p>
        </p:txBody>
      </p:sp>
    </p:spTree>
    <p:extLst>
      <p:ext uri="{BB962C8B-B14F-4D97-AF65-F5344CB8AC3E}">
        <p14:creationId xmlns:p14="http://schemas.microsoft.com/office/powerpoint/2010/main" xmlns="" val="15296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4211638" y="4724400"/>
            <a:ext cx="44640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nb-NO" sz="1200" b="1">
                <a:latin typeface="+mn-lt"/>
                <a:cs typeface="+mn-cs"/>
              </a:rPr>
              <a:t>Endring i årlig utslipp av klimagasser fra stasjonær energibruk og materialer i tømmerhuset</a:t>
            </a:r>
            <a:endParaRPr lang="nb-NO" sz="1200" b="1" dirty="0"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35023" y="3722452"/>
            <a:ext cx="5708978" cy="31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35022" y="116632"/>
            <a:ext cx="5708978" cy="34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51520" y="332656"/>
            <a:ext cx="31835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latin typeface="+mn-lt"/>
              </a:rPr>
              <a:t>Energi</a:t>
            </a:r>
          </a:p>
          <a:p>
            <a:endParaRPr lang="nb-NO" sz="2400" b="1" dirty="0" smtClean="0">
              <a:latin typeface="+mn-lt"/>
            </a:endParaRPr>
          </a:p>
          <a:p>
            <a:r>
              <a:rPr lang="nb-NO" sz="2400" b="1" dirty="0" smtClean="0">
                <a:latin typeface="+mn-lt"/>
              </a:rPr>
              <a:t>Energikilde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b="1" dirty="0">
                <a:latin typeface="+mn-lt"/>
              </a:rPr>
              <a:t>Elektrisitet – hvor forurensende er den?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b="1" dirty="0">
                <a:latin typeface="+mn-lt"/>
              </a:rPr>
              <a:t>Omlegging til mer miljøvennlig energi</a:t>
            </a:r>
          </a:p>
          <a:p>
            <a:pPr marL="449263" lvl="1" indent="-173038">
              <a:buFont typeface="Arial" pitchFamily="34" charset="0"/>
              <a:buChar char="•"/>
            </a:pPr>
            <a:r>
              <a:rPr lang="nb-NO" sz="2400" b="1" dirty="0">
                <a:latin typeface="+mn-lt"/>
              </a:rPr>
              <a:t>Pellets, </a:t>
            </a:r>
            <a:r>
              <a:rPr lang="nb-NO" sz="2400" b="1" dirty="0" smtClean="0">
                <a:latin typeface="+mn-lt"/>
              </a:rPr>
              <a:t>solvarme, vannbåren oppvarming</a:t>
            </a:r>
            <a:endParaRPr lang="nb-NO" sz="2400" b="1" dirty="0">
              <a:latin typeface="+mn-lt"/>
            </a:endParaRPr>
          </a:p>
          <a:p>
            <a:endParaRPr lang="nb-NO" sz="2400" b="1" dirty="0" smtClean="0">
              <a:latin typeface="+mn-lt"/>
            </a:endParaRPr>
          </a:p>
          <a:p>
            <a:r>
              <a:rPr lang="nb-NO" sz="2400" b="1" dirty="0" smtClean="0">
                <a:latin typeface="+mn-lt"/>
              </a:rPr>
              <a:t>El-spesifikt forbruk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400" b="1" dirty="0" smtClean="0">
                <a:latin typeface="+mn-lt"/>
              </a:rPr>
              <a:t>Moderne apparater slik som det nye bygget</a:t>
            </a:r>
          </a:p>
          <a:p>
            <a:endParaRPr lang="nb-NO" sz="2400" b="1" dirty="0" smtClean="0">
              <a:latin typeface="+mn-lt"/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1963" y="6356350"/>
            <a:ext cx="2324100" cy="365125"/>
          </a:xfrm>
        </p:spPr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607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17868" y="1543925"/>
            <a:ext cx="3830128" cy="444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3391" y="1556791"/>
            <a:ext cx="1664477" cy="442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3391" y="548681"/>
            <a:ext cx="8539089" cy="80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1963" y="6356350"/>
            <a:ext cx="2324100" cy="365125"/>
          </a:xfrm>
        </p:spPr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8148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332656"/>
            <a:ext cx="52381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6748"/>
          <a:stretch>
            <a:fillRect/>
          </a:stretch>
        </p:blipFill>
        <p:spPr bwMode="auto">
          <a:xfrm>
            <a:off x="539552" y="3429000"/>
            <a:ext cx="525957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Sylinder 5"/>
          <p:cNvSpPr txBox="1"/>
          <p:nvPr/>
        </p:nvSpPr>
        <p:spPr>
          <a:xfrm>
            <a:off x="6156176" y="404664"/>
            <a:ext cx="29878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Hvor lang tid tar det før det nye huset er mer miljøvennlig?</a:t>
            </a:r>
          </a:p>
          <a:p>
            <a:endParaRPr lang="nb-NO" dirty="0" smtClean="0"/>
          </a:p>
          <a:p>
            <a:r>
              <a:rPr lang="nb-NO" sz="2400" dirty="0" smtClean="0"/>
              <a:t>– etter 60 år</a:t>
            </a:r>
          </a:p>
          <a:p>
            <a:endParaRPr lang="nb-NO" sz="800" dirty="0" smtClean="0"/>
          </a:p>
          <a:p>
            <a:endParaRPr lang="nb-NO" sz="800" dirty="0" smtClean="0"/>
          </a:p>
          <a:p>
            <a:endParaRPr lang="nb-NO" sz="800" dirty="0" smtClean="0"/>
          </a:p>
          <a:p>
            <a:endParaRPr lang="nb-NO" sz="800" dirty="0" smtClean="0"/>
          </a:p>
          <a:p>
            <a:endParaRPr lang="nb-NO" sz="2400" dirty="0" smtClean="0"/>
          </a:p>
          <a:p>
            <a:r>
              <a:rPr lang="nb-NO" sz="2400" dirty="0" smtClean="0"/>
              <a:t>Hva hvis utslepp fra materialene i det nye hus halveres?</a:t>
            </a:r>
          </a:p>
          <a:p>
            <a:r>
              <a:rPr lang="nb-NO" sz="2400" dirty="0" smtClean="0"/>
              <a:t>Og materialmengden til det gamle økes?</a:t>
            </a:r>
          </a:p>
          <a:p>
            <a:endParaRPr lang="nb-NO" dirty="0" smtClean="0"/>
          </a:p>
          <a:p>
            <a:r>
              <a:rPr lang="nb-NO" sz="2400" dirty="0" smtClean="0"/>
              <a:t> – ca 15 år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6165304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00B050"/>
                </a:solidFill>
              </a:rPr>
              <a:t>Grønn</a:t>
            </a:r>
            <a:r>
              <a:rPr lang="nb-NO" dirty="0" smtClean="0"/>
              <a:t> - det gamle huset  </a:t>
            </a:r>
            <a:r>
              <a:rPr lang="nb-NO" b="1" dirty="0" smtClean="0">
                <a:solidFill>
                  <a:srgbClr val="FF0000"/>
                </a:solidFill>
              </a:rPr>
              <a:t>Rød</a:t>
            </a:r>
            <a:r>
              <a:rPr lang="nb-NO" dirty="0" smtClean="0"/>
              <a:t> - det nye huset 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(Blå</a:t>
            </a:r>
            <a:r>
              <a:rPr lang="nb-NO" dirty="0" smtClean="0"/>
              <a:t> – gammelt hus, men ikke så omfattende tiltak)</a:t>
            </a:r>
          </a:p>
        </p:txBody>
      </p:sp>
    </p:spTree>
    <p:extLst>
      <p:ext uri="{BB962C8B-B14F-4D97-AF65-F5344CB8AC3E}">
        <p14:creationId xmlns:p14="http://schemas.microsoft.com/office/powerpoint/2010/main" xmlns="" val="9894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B2885-9053-4AF0-87E5-6D95628A60E5}" type="datetime4">
              <a:rPr lang="nb-NO" smtClean="0"/>
              <a:pPr>
                <a:defRPr/>
              </a:pPr>
              <a:t>19. november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Marte Boro, Riksantikvaren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90EB3097-45D8-4945-AEC6-5FF3420A83C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75" t="16719" r="28375" b="7812"/>
          <a:stretch/>
        </p:blipFill>
        <p:spPr bwMode="auto">
          <a:xfrm>
            <a:off x="251520" y="260648"/>
            <a:ext cx="4383553" cy="619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0" t="12903" b="9365"/>
          <a:stretch/>
        </p:blipFill>
        <p:spPr bwMode="auto">
          <a:xfrm>
            <a:off x="4427984" y="2204864"/>
            <a:ext cx="44644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Hvit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ksantikvaren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ksantikvaren hvit med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ksantikvaren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ksantikvaren l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ksantikvaren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ksantikvaren 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ksantikvaren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gendefinert utforming">
  <a:themeElements>
    <a:clrScheme name="1_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gendefinert utforming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gendefinert utforming">
  <a:themeElements>
    <a:clrScheme name="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endefinert utforming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gendefinert utforming">
  <a:themeElements>
    <a:clrScheme name="2_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Egendefinert utforming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PP-Hvit4</Template>
  <TotalTime>1228</TotalTime>
  <Words>1565</Words>
  <Application>Microsoft Office PowerPoint</Application>
  <PresentationFormat>Skjermfremvisning (4:3)</PresentationFormat>
  <Paragraphs>324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PP-Hvit4</vt:lpstr>
      <vt:lpstr>Riksantikvaren hvit med logo</vt:lpstr>
      <vt:lpstr>Riksantikvaren lilla</vt:lpstr>
      <vt:lpstr>Riksantikvaren blå</vt:lpstr>
      <vt:lpstr>1_Egendefinert utforming</vt:lpstr>
      <vt:lpstr>Egendefinert utforming</vt:lpstr>
      <vt:lpstr>2_Egendefinert utforming</vt:lpstr>
      <vt:lpstr>DET GRØNNESTE HUSET 5. SEPTEMBER 2012  Marte Boro, Riksantikvaren  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Hva bruker vi energi på?  Hvilke tiltak gir mest energisparing?  Hvilke råd er gode råd? </vt:lpstr>
      <vt:lpstr>Hvor stor er effekten?</vt:lpstr>
      <vt:lpstr>Lysbilde 16</vt:lpstr>
    </vt:vector>
  </TitlesOfParts>
  <Company>Riksantikvaren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Marte Boro</dc:creator>
  <cp:lastModifiedBy>Erling Okkenhaug</cp:lastModifiedBy>
  <cp:revision>82</cp:revision>
  <cp:lastPrinted>2012-09-04T11:04:52Z</cp:lastPrinted>
  <dcterms:created xsi:type="dcterms:W3CDTF">2011-10-11T13:49:42Z</dcterms:created>
  <dcterms:modified xsi:type="dcterms:W3CDTF">2012-11-19T10:11:55Z</dcterms:modified>
</cp:coreProperties>
</file>